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6" r:id="rId3"/>
    <p:sldId id="279" r:id="rId4"/>
    <p:sldId id="259" r:id="rId5"/>
    <p:sldId id="280" r:id="rId6"/>
    <p:sldId id="260" r:id="rId7"/>
    <p:sldId id="261" r:id="rId8"/>
    <p:sldId id="263" r:id="rId9"/>
    <p:sldId id="271" r:id="rId10"/>
    <p:sldId id="272" r:id="rId11"/>
    <p:sldId id="284" r:id="rId12"/>
    <p:sldId id="285" r:id="rId13"/>
    <p:sldId id="274" r:id="rId14"/>
    <p:sldId id="283" r:id="rId15"/>
    <p:sldId id="273" r:id="rId16"/>
    <p:sldId id="275" r:id="rId17"/>
    <p:sldId id="277" r:id="rId18"/>
    <p:sldId id="278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58372110313977"/>
          <c:y val="0.38494008774627986"/>
          <c:w val="0.81628153113423885"/>
          <c:h val="0.36710783492488969"/>
        </c:manualLayout>
      </c:layout>
      <c:bar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2408192"/>
        <c:axId val="99910400"/>
      </c:barChart>
      <c:catAx>
        <c:axId val="22408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/>
                </a:pPr>
                <a:r>
                  <a:rPr lang="ru-RU" sz="1200" b="1"/>
                  <a:t>Аудитория одного номера издания/ тыс. чел</a:t>
                </a:r>
                <a:r>
                  <a:rPr lang="ru-RU"/>
                  <a:t>.</a:t>
                </a:r>
                <a:endParaRPr lang="ru-RU" sz="1000" b="0" i="0" u="none" strike="noStrike" baseline="0">
                  <a:effectLst/>
                </a:endParaRPr>
              </a:p>
              <a:p>
                <a:pPr algn="l">
                  <a:defRPr/>
                </a:pPr>
                <a:r>
                  <a:rPr lang="ru-RU" sz="900" b="0" i="0" u="none" strike="noStrike" baseline="0">
                    <a:effectLst/>
                  </a:rPr>
                  <a:t>*экспертная оценка на основании данных </a:t>
                </a:r>
                <a:r>
                  <a:rPr lang="en-US" sz="900" b="0" i="0" u="none" strike="noStrike" baseline="0">
                    <a:effectLst/>
                  </a:rPr>
                  <a:t>TNS</a:t>
                </a:r>
                <a:r>
                  <a:rPr lang="ru-RU" sz="900" b="0" i="0" u="none" strike="noStrike" baseline="0">
                    <a:effectLst/>
                  </a:rPr>
                  <a:t>, </a:t>
                </a:r>
                <a:r>
                  <a:rPr lang="en-US" sz="900" b="0" i="0" u="none" strike="noStrike" baseline="0">
                    <a:effectLst/>
                  </a:rPr>
                  <a:t>NRS-</a:t>
                </a:r>
                <a:r>
                  <a:rPr lang="ru-RU" sz="900" b="0" i="0" u="none" strike="noStrike" baseline="0">
                    <a:effectLst/>
                  </a:rPr>
                  <a:t>Россия, январь- декабрь 2014</a:t>
                </a:r>
                <a:endParaRPr lang="ru-RU" sz="900"/>
              </a:p>
            </c:rich>
          </c:tx>
          <c:layout>
            <c:manualLayout>
              <c:xMode val="edge"/>
              <c:yMode val="edge"/>
              <c:x val="0.12480631304222327"/>
              <c:y val="0.88082723702090426"/>
            </c:manualLayout>
          </c:layout>
          <c:overlay val="0"/>
        </c:title>
        <c:majorTickMark val="cross"/>
        <c:minorTickMark val="none"/>
        <c:tickLblPos val="high"/>
        <c:spPr>
          <a:ln w="19050" cap="rnd">
            <a:solidFill>
              <a:srgbClr val="0070C0"/>
            </a:solidFill>
            <a:round/>
          </a:ln>
        </c:spPr>
        <c:txPr>
          <a:bodyPr rot="-5400000" vert="horz" anchor="t" anchorCtr="1"/>
          <a:lstStyle/>
          <a:p>
            <a:pPr>
              <a:defRPr sz="1200"/>
            </a:pPr>
            <a:endParaRPr lang="ru-RU"/>
          </a:p>
        </c:txPr>
        <c:crossAx val="99910400"/>
        <c:crosses val="autoZero"/>
        <c:auto val="1"/>
        <c:lblAlgn val="ctr"/>
        <c:lblOffset val="100"/>
        <c:noMultiLvlLbl val="0"/>
      </c:catAx>
      <c:valAx>
        <c:axId val="99910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_р_._-;\-* #,##0_р_._-;_-* &quot;-&quot;??_р_._-;_-@_-" sourceLinked="1"/>
        <c:majorTickMark val="cross"/>
        <c:minorTickMark val="none"/>
        <c:tickLblPos val="nextTo"/>
        <c:spPr>
          <a:noFill/>
          <a:ln w="19050" cap="rnd">
            <a:solidFill>
              <a:srgbClr val="0070C0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224081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Лист1!$C$50:$C$54</c:f>
              <c:strCache>
                <c:ptCount val="5"/>
                <c:pt idx="0">
                  <c:v>Подписка</c:v>
                </c:pt>
                <c:pt idx="1">
                  <c:v>Информпечать</c:v>
                </c:pt>
                <c:pt idx="2">
                  <c:v>Прочее</c:v>
                </c:pt>
                <c:pt idx="3">
                  <c:v>Почта</c:v>
                </c:pt>
                <c:pt idx="4">
                  <c:v>Супермаркеты</c:v>
                </c:pt>
              </c:strCache>
            </c:strRef>
          </c:cat>
          <c:val>
            <c:numRef>
              <c:f>Лист1!$D$50:$D$54</c:f>
              <c:numCache>
                <c:formatCode>0.00%</c:formatCode>
                <c:ptCount val="5"/>
                <c:pt idx="0">
                  <c:v>2.8899999999999999E-2</c:v>
                </c:pt>
                <c:pt idx="1">
                  <c:v>5.8799999999999998E-2</c:v>
                </c:pt>
                <c:pt idx="2">
                  <c:v>0.16220000000000001</c:v>
                </c:pt>
                <c:pt idx="3">
                  <c:v>0.24590000000000001</c:v>
                </c:pt>
                <c:pt idx="4">
                  <c:v>0.50419999999999998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6025" tIns="48012" rIns="96025" bIns="480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25" tIns="48012" rIns="96025" bIns="48012" rtlCol="0"/>
          <a:lstStyle>
            <a:lvl1pPr algn="r">
              <a:defRPr sz="1200"/>
            </a:lvl1pPr>
          </a:lstStyle>
          <a:p>
            <a:fld id="{1EB46477-DF14-4D2F-8F66-149C047F2EB5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5" tIns="48012" rIns="96025" bIns="480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6025" tIns="48012" rIns="96025" bIns="480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6025" tIns="48012" rIns="96025" bIns="480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25" tIns="48012" rIns="96025" bIns="48012" rtlCol="0" anchor="b"/>
          <a:lstStyle>
            <a:lvl1pPr algn="r">
              <a:defRPr sz="1200"/>
            </a:lvl1pPr>
          </a:lstStyle>
          <a:p>
            <a:fld id="{0EC1430D-F274-439A-AC26-0315B1C5B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0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430D-F274-439A-AC26-0315B1C5BC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2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2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2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7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3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5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3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9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6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D210D-14DC-457D-9CC3-9B4F34B1E1BC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AC06-3C9B-42B2-9BC7-D227FBF8A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3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chart" Target="../charts/chart2.xml"/><Relationship Id="rId3" Type="http://schemas.openxmlformats.org/officeDocument/2006/relationships/image" Target="../media/image40.jpeg"/><Relationship Id="rId7" Type="http://schemas.openxmlformats.org/officeDocument/2006/relationships/image" Target="../media/image44.emf"/><Relationship Id="rId12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1" y="-272205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979712" y="3426867"/>
            <a:ext cx="6400800" cy="79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ИЗДАНИЕ №1 в РОССИИ </a:t>
            </a:r>
          </a:p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ЧИТАЕТ ВЕСЬ Ижевск</a:t>
            </a:r>
            <a:endParaRPr lang="ru-RU" sz="1800" b="1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92" y="2924944"/>
            <a:ext cx="2249475" cy="279181"/>
          </a:xfrm>
          <a:prstGeom prst="rect">
            <a:avLst/>
          </a:prstGeom>
        </p:spPr>
      </p:pic>
      <p:pic>
        <p:nvPicPr>
          <p:cNvPr id="1026" name="Picture 2" descr="\\server_1\Marketing\_Antenna-Telesem\Лого 2014\AT7-logo-hor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9385" y="1988840"/>
            <a:ext cx="528548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949280"/>
            <a:ext cx="6400800" cy="503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1510" y="4365104"/>
            <a:ext cx="3570147" cy="201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8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1369" y="44624"/>
            <a:ext cx="7216429" cy="6454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НИЗКАЯ СТОИМОСТЬ РЕКЛАМЫ.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ВЫБОР ВЕДУЩИХ РЕКЛАМОДАТЕЛЕЙ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2986" y="764704"/>
            <a:ext cx="8159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По итогам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2014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года журнал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АНТЕННА-ТЕЛЕСЕМЬ» занимает лидирующую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позицию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по продаже рекламы среди всех печатных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СМИ. 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536946"/>
            <a:ext cx="3456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*Источник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: внутренние данные «ТЕЛЕСЕМЬ»–Саратов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04997" y="1334479"/>
            <a:ext cx="3504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Стоимость рекламы (С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PT)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116" y="1677712"/>
            <a:ext cx="3831406" cy="11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9136" y="4734351"/>
            <a:ext cx="8107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Только задумайтесь: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ваше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объявление или статью увидят 1000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человек всего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за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352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рублей, а если вы попадаете под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действие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специальных предложений «ТЕЛЕСЕМЬ»,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то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и за меньшую сумму.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Еще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более наглядна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ваша выгода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при размещении рекламы на глянцевых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полосах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. В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Ижевске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пока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нет глянцевых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журналов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, издаваемых действительно массовыми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тиражами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54556" y="2154335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  <a:p>
            <a:pPr algn="ctr"/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68877" y="5688458"/>
            <a:ext cx="3888433" cy="5941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С  НАМИ ВЫГОДНО!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34" y="1709684"/>
            <a:ext cx="41148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</a:t>
            </a:r>
            <a:r>
              <a:rPr lang="en-US" sz="2400" dirty="0" smtClean="0"/>
              <a:t>       </a:t>
            </a:r>
            <a:r>
              <a:rPr lang="ru-RU" sz="2400" dirty="0" smtClean="0"/>
              <a:t>              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928055" y="0"/>
            <a:ext cx="7272808" cy="75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САМЫЙ ИНТЕРНЕТ-ОРИЕНТИРОВАННЫЙ ЖУРНАЛ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2221"/>
            <a:ext cx="2979912" cy="19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1200" y="764704"/>
            <a:ext cx="3530819" cy="235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201" y="38008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Журнал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Мобильная версия для планшетов и смартфонов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8863" y="37170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Собственный сайт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Wday.ru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от 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0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полной и мобильной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версии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Мобильное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приложение</a:t>
            </a:r>
          </a:p>
          <a:p>
            <a:pPr lvl="0"/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211" y="3800803"/>
            <a:ext cx="1005901" cy="35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79285" y="3122143"/>
            <a:ext cx="669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ОБЩАЯ ЕЖЕНЕДЕЛЬНАЯ АУДИТОРИЯ: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УКАЗЫВАЕТЕ ВАШУ СОВОКУПНУЮ АУДИТОРИЮ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ЧЕЛОВЕК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168" y="5589240"/>
            <a:ext cx="8057942" cy="63614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МЕДИАМИКС (ПРЕССА+ИНТЕРНЕТ) –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 НОВЫЕ ВОЗМОЖНОСТИ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ДЛЯ РЕКЛАМОДАТЕЛЕЙ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167" y="4365104"/>
            <a:ext cx="84720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         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Прямой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 к звездным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- Федеральный и локальный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- Каждый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день более 40 новых  эксклюзивных материалов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</a:t>
            </a:r>
          </a:p>
          <a:p>
            <a:pPr lvl="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сайте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Подробности, не опубликованные в журнале.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910" y="4941168"/>
            <a:ext cx="23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Наши преимущества: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73" y="955161"/>
            <a:ext cx="1543759" cy="199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32" y="1795145"/>
            <a:ext cx="1030664" cy="10306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5" y="954672"/>
            <a:ext cx="1402485" cy="19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26" y="3605229"/>
            <a:ext cx="8236537" cy="21602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Постоянно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увеличивающаяся база подписчиков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Реклама мобильного приложения на страницах журналов, на сайте и группах соц. сетей. 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3708" y="4788086"/>
            <a:ext cx="1119383" cy="15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1607" y="4685350"/>
            <a:ext cx="3582146" cy="169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3045" y="5441443"/>
            <a:ext cx="1966868" cy="866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9943" y="116632"/>
            <a:ext cx="6250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ВОЗМОЖНОСТИ  МОБИЛЬНОГО  ПРИЛОЖЕНИЯ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72" y="1290157"/>
            <a:ext cx="1543759" cy="199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3" y="1916832"/>
            <a:ext cx="1008111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19" y="2182312"/>
            <a:ext cx="1030664" cy="103066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9945" y="2060848"/>
            <a:ext cx="2858703" cy="5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246" y="782325"/>
            <a:ext cx="8164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Теперь миллионы читателей журнала «Антенна – </a:t>
            </a:r>
            <a:r>
              <a:rPr lang="ru-RU" sz="1600" b="1" dirty="0" err="1">
                <a:solidFill>
                  <a:schemeClr val="bg1">
                    <a:lumMod val="50000"/>
                  </a:schemeClr>
                </a:solidFill>
              </a:rPr>
              <a:t>Телесемь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» могут найти в электронных киосках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издание своего города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ознакомиться с любыми региональными выпусками, включая московский</a:t>
            </a:r>
          </a:p>
        </p:txBody>
      </p:sp>
    </p:spTree>
    <p:extLst>
      <p:ext uri="{BB962C8B-B14F-4D97-AF65-F5344CB8AC3E}">
        <p14:creationId xmlns:p14="http://schemas.microsoft.com/office/powerpoint/2010/main" val="347267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67276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7317" y="182443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РЕКЛАМНЫЕ ВОЗМОЖНОСТИ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6546" y="2623311"/>
            <a:ext cx="5053931" cy="30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3548" y="794117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Размещение рекламных модулей и статей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Тематические спецпроекты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Индивидуальные предложения под клиентов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Нестандартные размещения рекламы (круг, треугольник, экспертное мнение, анонсы рубрик)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Кросс-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</a:rPr>
              <a:t>медийные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решения с сайтом «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</a:rPr>
              <a:t>Woman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ru-RU" sz="1600" b="1" dirty="0" err="1">
                <a:solidFill>
                  <a:schemeClr val="bg1">
                    <a:lumMod val="50000"/>
                  </a:schemeClr>
                </a:solidFill>
              </a:rPr>
              <a:t>ay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»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5662402"/>
            <a:ext cx="4531616" cy="6361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МЕДИАМИКС (ПРЕССА+ИНТЕРНЕТ) – ВАШИ НОВЫЕ ВОЗМОЖНОСТИ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3247" y="418658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0776" y="288056"/>
            <a:ext cx="7216429" cy="64540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РЕКЛАМНЫЕ </a:t>
            </a:r>
            <a:r>
              <a:rPr lang="ru-RU" altLang="ru-RU" sz="2400" b="1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ВОЗМОЖНОСТИ </a:t>
            </a:r>
            <a:r>
              <a:rPr lang="ru-RU" altLang="ru-RU" sz="2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247" y="1340768"/>
            <a:ext cx="59746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плюс  7 новых форматов и возможностей: </a:t>
            </a: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Вынос на обложку анонса спецпроекта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Реклама на третьей полосе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Круглые и треугольные модули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Спонсорская реклама рубрик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Продажа экспертов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Бонус в рубрике «читатели обсуждают»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вопрос – ответ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5391379"/>
            <a:ext cx="5459302" cy="5941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Преимущество для клиента – вашу рекламу заметят</a:t>
            </a:r>
          </a:p>
        </p:txBody>
      </p:sp>
    </p:spTree>
    <p:extLst>
      <p:ext uri="{BB962C8B-B14F-4D97-AF65-F5344CB8AC3E}">
        <p14:creationId xmlns:p14="http://schemas.microsoft.com/office/powerpoint/2010/main" val="41197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2" y="0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9731" y="-27384"/>
            <a:ext cx="7216429" cy="64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НАШИ   РЕКЛАМОДАТЕЛИ  О НАС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78022"/>
            <a:ext cx="971153" cy="15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5554" y="4221088"/>
            <a:ext cx="31274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Коллектив Торговой марки «Милашка </a:t>
            </a:r>
            <a:r>
              <a:rPr lang="ru-RU" sz="900" b="1" dirty="0" err="1"/>
              <a:t>Сьюзи</a:t>
            </a:r>
            <a:r>
              <a:rPr lang="ru-RU" sz="900" b="1" dirty="0" smtClean="0"/>
              <a:t>»:</a:t>
            </a:r>
          </a:p>
          <a:p>
            <a:endParaRPr lang="ru-RU" sz="900" b="1" dirty="0"/>
          </a:p>
          <a:p>
            <a:pPr algn="just"/>
            <a:r>
              <a:rPr lang="ru-RU" sz="900" dirty="0"/>
              <a:t> «Основная причина, по которой мы отдаем предпочтение «Антенне» - большой тираж. Кроме того, издание представлено во всех крупных супермаркетах города. Две обозначенные позиции дают основание говорить, что «Антенна» популярна в Ижевске! И, конечно, невозможно не отметить большой объем полезной информации, полную телепрограмму и яркую красочную верстку, которая дарит читателям хорошее настроение»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1514210"/>
            <a:ext cx="3094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/>
              <a:t>Александр Юрков, </a:t>
            </a:r>
            <a:endParaRPr lang="ru-RU" sz="900" b="1" dirty="0" smtClean="0"/>
          </a:p>
          <a:p>
            <a:pPr algn="just"/>
            <a:r>
              <a:rPr lang="ru-RU" sz="900" b="1" dirty="0" smtClean="0"/>
              <a:t>директор </a:t>
            </a:r>
            <a:r>
              <a:rPr lang="ru-RU" sz="900" b="1" dirty="0"/>
              <a:t>ижевского филиала ЗАО «КАРБОГЛАСС</a:t>
            </a:r>
            <a:r>
              <a:rPr lang="ru-RU" sz="900" b="1" dirty="0" smtClean="0"/>
              <a:t>»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«Отличный журнал! Мы размещаемся в «Антенне» много лет и очень довольны эффектом. Особенно эффектом статей. Журналисты грамотно подходят к их написанию, и наши клиенты приходят за покупкой сотового поликарбоната, подкованные во всех тонкостях и вопросах! Приятно, что мы работаем в условиях полного взаимопонимания и поддержки».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0913" y="1141600"/>
            <a:ext cx="3094823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b="1" dirty="0">
                <a:ea typeface="Times New Roman"/>
                <a:cs typeface="Times New Roman"/>
              </a:rPr>
              <a:t>Наталья Салтыкова, руководитель отдела маркетинга и рекламы ООО «КОМОС-Авто»: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dirty="0">
                <a:ea typeface="Times New Roman"/>
                <a:cs typeface="Times New Roman"/>
              </a:rPr>
              <a:t>«Достаточно давно руководство ООО «КОМОС-Авто» приняло решение уделять особое внимание размещению информации о нашей компании в </a:t>
            </a:r>
            <a:r>
              <a:rPr lang="ru-RU" sz="900" dirty="0" err="1">
                <a:ea typeface="Times New Roman"/>
                <a:cs typeface="Times New Roman"/>
              </a:rPr>
              <a:t>телегидах</a:t>
            </a:r>
            <a:r>
              <a:rPr lang="ru-RU" sz="900" dirty="0">
                <a:ea typeface="Times New Roman"/>
                <a:cs typeface="Times New Roman"/>
              </a:rPr>
              <a:t>. Мы считаем, что «Антенна» - лучшее издание в этом сегменте из представленных в Удмуртии. Проект давно существует на рынке, имеет постоянную лояльную аудиторию, а также предлагает к прочтению качественный контент. Отдельно хочется отметить профессионализм менеджеров: мы полностью доверяем мнению и советам специалиста журнала, с которым работаем на протяжении многих лет. Все условия, обозначенные выше, позволяют нам выполнять задачи быстро, четко и безошибочно».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0912" y="4056605"/>
            <a:ext cx="30948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Елена </a:t>
            </a:r>
            <a:r>
              <a:rPr lang="ru-RU" sz="900" b="1" dirty="0" err="1"/>
              <a:t>Сенотова</a:t>
            </a:r>
            <a:r>
              <a:rPr lang="ru-RU" sz="900" b="1" dirty="0"/>
              <a:t>, менеджер по рекламе и маркетингу ООО «Омега»: </a:t>
            </a:r>
            <a:endParaRPr lang="ru-RU" sz="900" b="1" dirty="0" smtClean="0"/>
          </a:p>
          <a:p>
            <a:endParaRPr lang="ru-RU" sz="900" b="1" dirty="0"/>
          </a:p>
          <a:p>
            <a:r>
              <a:rPr lang="ru-RU" sz="900" dirty="0"/>
              <a:t>«На сегодняшний день в Ижевске нет альтернативы «Антенне» по рейтингу популярности, объему тиража и качеству печати. Если брать похожие по формату издания, то только в «Антенне» есть возможность размещения рекламы на глянцевых полосах. Более того, журнал имеет идеальную для нас, как рекламодателя, семейную аудиторию. Сотрудничество с «Антенной» вдвойне приятно благодаря индивидуальному подходу, обеспечиваемому менеджерами - любые вопросы и сложности, в том числе финансовые, решаются в течение одной беседы».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3" y="1556793"/>
            <a:ext cx="1072870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3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0674" y="822557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 Самая большая и качественная аудитория среди платных СМИ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Самая большая лояльная и эксклюзивной аудитория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 100% присутствие в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точках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продаж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Самый большой продаваемый тираж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Проект крупнейшего издательского и интернет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холдинга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Е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динственный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интернет-ориентированный журнал. Единственный журнал в России, имеющий федеральный сайт с локальным контентом.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Широкие возможности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мобильной версии.</a:t>
            </a:r>
          </a:p>
          <a:p>
            <a:pPr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НАШИ ПРЕИМУЩСТВА – ВАШИ ВЫГОДЫ!</a:t>
            </a:r>
          </a:p>
          <a:p>
            <a:pPr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Индивидуальный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подход к каждому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клиенту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Медиамикс: пресса + интернет – наши новые рекламные возможности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Наша реклама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работает = эффективный рекламоноситель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Выбор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ведущих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рекламодателей    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85" y="822557"/>
            <a:ext cx="17367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171640"/>
            <a:ext cx="6264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ПОЧЕМУ С НАМИ ВЫГОДНО СОТРУДНИЧАТЬ: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3431" y="0"/>
            <a:ext cx="7812360" cy="6454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 ЧЕМ МЫ ЕЩЕ НЕ СКАЗАЛИ?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НОВЫЕ ВОЗМОЖНОСТИ ПРИВЛЕЧЕНИЯ АУДИТОРИИ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9454" y="908720"/>
            <a:ext cx="7294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«ТЕЛЕСЕМЬ» представляет коллекции книг разных направлений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для привлечения аудитории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9488" y="5589240"/>
            <a:ext cx="5534840" cy="6361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«ТЕЛЕСЕМЬ» ПОСТОЯННО РАЗВИВАЕТСЯ И РАСШИРЯЕТ ВОЗМОЖНОСТИ ПРИВЛЕЧЕНИЯ АУДИТОРИИ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3776" y="2636912"/>
            <a:ext cx="1872208" cy="28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2636912"/>
            <a:ext cx="1554189" cy="272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4862" y="2564904"/>
            <a:ext cx="1872208" cy="29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57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11" y="2708920"/>
            <a:ext cx="1687352" cy="265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2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2" y="-94660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2483768" y="1916832"/>
            <a:ext cx="4536504" cy="2544284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Директор по рекламе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Соловьева Ольга Владимировна,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(3412) 602-148, 601-431,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osoloveva@hsmedia.ru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43805" y="1700808"/>
            <a:ext cx="7216429" cy="64540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КОНТАКТЫ</a:t>
            </a:r>
            <a:r>
              <a:rPr lang="ru-RU" altLang="ru-RU" sz="2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ru-RU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750"/>
            <a:ext cx="7945446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005392"/>
                </a:solidFill>
                <a:latin typeface="Calibri" panose="020F0502020204030204" pitchFamily="34" charset="0"/>
              </a:rPr>
              <a:t>     ЛИДЕР-ПРОЕКТ МЕДИАКОМПАНИИ</a:t>
            </a:r>
            <a:r>
              <a:rPr lang="ru-RU" sz="2000" b="1" dirty="0">
                <a:solidFill>
                  <a:srgbClr val="005392"/>
                </a:solidFill>
                <a:latin typeface="Calibri" panose="020F0502020204030204" pitchFamily="34" charset="0"/>
              </a:rPr>
              <a:t/>
            </a:r>
            <a:br>
              <a:rPr lang="ru-RU" sz="2000" b="1" dirty="0">
                <a:solidFill>
                  <a:srgbClr val="005392"/>
                </a:solidFill>
                <a:latin typeface="Calibri" panose="020F0502020204030204" pitchFamily="34" charset="0"/>
              </a:rPr>
            </a:br>
            <a:r>
              <a:rPr lang="ru-RU" sz="2000" b="1" dirty="0">
                <a:solidFill>
                  <a:srgbClr val="005392"/>
                </a:solidFill>
                <a:latin typeface="Calibri" panose="020F0502020204030204" pitchFamily="34" charset="0"/>
              </a:rPr>
              <a:t>         </a:t>
            </a:r>
            <a:r>
              <a:rPr lang="ru-RU" sz="2400" b="1" dirty="0">
                <a:solidFill>
                  <a:srgbClr val="005392"/>
                </a:solidFill>
                <a:latin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5392"/>
                </a:solidFill>
                <a:latin typeface="Calibri" panose="020F0502020204030204" pitchFamily="34" charset="0"/>
              </a:rPr>
            </a:br>
            <a:endParaRPr lang="ru-RU" sz="2400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02" y="1144604"/>
            <a:ext cx="1274174" cy="1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OVER_0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9" y="1286529"/>
            <a:ext cx="846743" cy="1079513"/>
          </a:xfrm>
          <a:prstGeom prst="rect">
            <a:avLst/>
          </a:prstGeom>
          <a:noFill/>
          <a:effectLst>
            <a:outerShdw blurRad="177800" dist="38100" dir="2700000" sx="102000" sy="102000" algn="t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17" y="1160387"/>
            <a:ext cx="12747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89" y="2460997"/>
            <a:ext cx="13477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65" y="1124744"/>
            <a:ext cx="13477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79" y="2547633"/>
            <a:ext cx="1214525" cy="145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30" y="2536224"/>
            <a:ext cx="1259250" cy="14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51" y="1124744"/>
            <a:ext cx="13287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3" y="2482550"/>
            <a:ext cx="12747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71" y="1052736"/>
            <a:ext cx="1565153" cy="19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9651"/>
            <a:ext cx="11033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4393"/>
            <a:ext cx="1129729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56" y="1253298"/>
            <a:ext cx="1916987" cy="256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92" y="2614811"/>
            <a:ext cx="1219508" cy="14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265" y="4050617"/>
            <a:ext cx="8504855" cy="9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308265" y="4050617"/>
            <a:ext cx="8520117" cy="205023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3" descr="\\intermedia\IMG\Public\Маркетинг\Логотипы\hearst\hsm_logo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41" y="925248"/>
            <a:ext cx="1902198" cy="1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0495" y="812699"/>
            <a:ext cx="1660035" cy="38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4600056" y="812699"/>
            <a:ext cx="187968" cy="384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3360" y="4941168"/>
            <a:ext cx="1828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70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региональных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представительств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55777" y="4941168"/>
            <a:ext cx="1584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миллионов экземпляров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0032" y="4933617"/>
            <a:ext cx="1584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18,8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миллионов экземпляров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44207" y="4941168"/>
            <a:ext cx="1584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1/3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Каждый третий житель России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0" y="6581001"/>
            <a:ext cx="2249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Данные с сайта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Hearst S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kulev Media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4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8806" y="5006412"/>
            <a:ext cx="3375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России, которые покрывает региональная сеть Hearst Shkulev Digital: Новосибирск, Екатеринбург, Нижний Новгород, Самара, Омск, Пермь, Краснодар, Красноярск,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Кузбасс (Кемерово/Новокузнецк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Барнаул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Томск, Иркутск и Сочи.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9348" y="19337"/>
            <a:ext cx="3668884" cy="4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073" y="1164610"/>
            <a:ext cx="7936836" cy="7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36761" y="482170"/>
            <a:ext cx="4518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цифровое направление медиакомпании 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Hearst Shkulev Media,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 составе которого: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0480" y="3786077"/>
            <a:ext cx="2952451" cy="1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1996" y="1960486"/>
            <a:ext cx="1936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Сеть женских 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интернет-порталов 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Women’s Network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0481" y="1960486"/>
            <a:ext cx="2764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Федеральная сеть городских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Интернет-порталов 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Regional Network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4647" y="1960486"/>
            <a:ext cx="2257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Проект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MaximOnline.ru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119" y="2919875"/>
            <a:ext cx="2828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Elle.ru,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,  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Starhit.ru,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MarieClaire.ru, ElleGirl.ru, Parents.ru, Psychologies.ru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9596" y="2831970"/>
            <a:ext cx="2828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NGS.ru, E1.ru, NN.ru,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Samara24.ru, PRM.ru,  Sochi-express.ru, Job42.ru, Zarplata.ru, N1.ru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1147" y="2940363"/>
            <a:ext cx="282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Мобильные приложения и цифровые издания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039" y="3792024"/>
            <a:ext cx="2820202" cy="115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2776" y="5000069"/>
            <a:ext cx="3054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Сеть Women’s Network входит в тройку лидеров женского рынка и имеет одну из самых больших аудиторий среди женских ресурсов. Women’s Network – это бренды с международной историей и репутацией, высочайший уровень профессионального контента и эксклюзивные материалы.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\\intermedia\IMG\Public\Маркетинг\Логотипы\WDay\NEW\WDay logos_new [Converted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67" y="2962733"/>
            <a:ext cx="1128934" cy="1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7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313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05604" y="980728"/>
            <a:ext cx="64807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Лидер-проект издательского дома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Т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елегид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с подробной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ТВ-программой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Ж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урнал  с позитивной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информации, который помогает обрести счастье и жить полной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жизнью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Каждый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номер «Телесемь» содержит не менее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44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полос редакционных материалов (не считая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ТВ-программы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Единственный 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</a:rPr>
              <a:t>телегид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 в Удмуртии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Формат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издания – «серьёзный среди лёгких», достоверный, правдивый, полезный, без криминала и скандалов. Положительный эмоциональный настрой, который несёт журнал, создаёт доверие и к рекламе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51" y="5922123"/>
            <a:ext cx="847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711" y="1067523"/>
            <a:ext cx="1937833" cy="27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283882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Выходит  с 1994 года – 20 лет на рынке!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Объем издания – 72-120 полос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Формат – А4. 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Периодичность – еженедельно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Средняя розничная цена – 20 руб.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Средний тираж – 43 500 экз. (в январе-декабре 2014 г.) </a:t>
            </a:r>
          </a:p>
          <a:p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Тираж сертифицирован Бюро тиражного аудита-АВС (press-abc.ru)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21896"/>
            <a:ext cx="390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ЖУРНАЛ                 - ЭТО: 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27" y="241796"/>
            <a:ext cx="1188973" cy="30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3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1732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ЖУРНАЛ ДЛЯ ВСЕЙ СЕМЬИ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12146" y="7029400"/>
            <a:ext cx="7314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1F497D"/>
                </a:solidFill>
              </a:rPr>
              <a:t>-</a:t>
            </a:r>
            <a:r>
              <a:rPr lang="ru-RU" sz="1600" b="1" dirty="0" smtClean="0">
                <a:solidFill>
                  <a:srgbClr val="1F497D"/>
                </a:solidFill>
              </a:rPr>
              <a:t>. </a:t>
            </a:r>
            <a:endParaRPr lang="ru-RU" sz="1600" b="1" dirty="0">
              <a:solidFill>
                <a:srgbClr val="1F497D"/>
              </a:solidFill>
            </a:endParaRPr>
          </a:p>
          <a:p>
            <a:r>
              <a:rPr lang="ru-RU" sz="1600" dirty="0">
                <a:solidFill>
                  <a:srgbClr val="1F497D"/>
                </a:solidFill>
              </a:rPr>
              <a:t>- </a:t>
            </a:r>
            <a:r>
              <a:rPr lang="ru-RU" sz="1600" dirty="0" smtClean="0">
                <a:solidFill>
                  <a:srgbClr val="1F497D"/>
                </a:solidFill>
              </a:rPr>
              <a:t>-</a:t>
            </a:r>
            <a:endParaRPr lang="ru-RU" sz="1600" dirty="0">
              <a:solidFill>
                <a:srgbClr val="1F497D"/>
              </a:solidFill>
            </a:endParaRPr>
          </a:p>
        </p:txBody>
      </p:sp>
      <p:pic>
        <p:nvPicPr>
          <p:cNvPr id="1033" name="Picture 9" descr="C:\Users\ekbalashova\Desktop\ant2014_29_p009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5807" y="3447014"/>
            <a:ext cx="1284625" cy="17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ekbalashova\Desktop\Familyvitd-1024x6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56446"/>
            <a:ext cx="2644122" cy="17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kbalashova\Desktop\ant2014_25_p002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796" y="796638"/>
            <a:ext cx="1457188" cy="20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kbalashova\Desktop\ant2014_28_p008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2814" y="3340348"/>
            <a:ext cx="1438515" cy="19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kbalashova\Desktop\ant2014_19_p000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8157" y="742653"/>
            <a:ext cx="1555801" cy="20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656" y="5167645"/>
            <a:ext cx="1146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олезные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материалы  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3448" y="2772217"/>
            <a:ext cx="2160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рямой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доступ 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к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звездным персонам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208" y="2811831"/>
            <a:ext cx="157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эксклюзивные 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фотосъемки 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405" y="5119434"/>
            <a:ext cx="2017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Модные тенденции, советы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3" name="Picture 5" descr="http://flex.hfm.ru/gallery/images/2014/35/ant2014_35_p009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9882" y="3356992"/>
            <a:ext cx="1288067" cy="17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2343" y="2522143"/>
            <a:ext cx="472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Формат « нет скандалам»,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читается всей семьей. 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5" name="Picture 7" descr="http://flex.hfm.ru/gallery/images/2014/33/ant2014_33_p003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7149" y="3303169"/>
            <a:ext cx="1314678" cy="179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05531" y="5022542"/>
            <a:ext cx="2398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     Доверительное </a:t>
            </a:r>
          </a:p>
          <a:p>
            <a:pPr lvl="0"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отношение 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читателей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3171" y="5119434"/>
            <a:ext cx="221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остоверные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источники 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52708" y="5612602"/>
            <a:ext cx="6600750" cy="6573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% телегид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60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% материалы о звёздах+ полезные рубрики  </a:t>
            </a:r>
          </a:p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39" y="9195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2189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ЛИДЕР ПО КОЛИЧЕСТВУ ЧИТАТЕЛЕЙ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24" y="6597932"/>
            <a:ext cx="41516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*Источник: </a:t>
            </a:r>
            <a:r>
              <a:rPr 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TNS</a:t>
            </a:r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NRS-</a:t>
            </a:r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Россия, январь-декабрь 2014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196752"/>
            <a:ext cx="5676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САМАЯ БОЛЬШАЯ ЧИТАТЕЛЬСКАЯ АУДИТОРИЯ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среди платных печатных СМИ в Ижевске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188" y="5538259"/>
            <a:ext cx="7877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113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тыс. чел.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(18%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населения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города)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аудитория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каждого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номера «АНТЕННА-ТЕЛЕСЕМЬ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7188" y="5229200"/>
            <a:ext cx="5645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779338"/>
              </p:ext>
            </p:extLst>
          </p:nvPr>
        </p:nvGraphicFramePr>
        <p:xfrm>
          <a:off x="2328934" y="2060848"/>
          <a:ext cx="5191654" cy="294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31" y="2059644"/>
            <a:ext cx="54864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6382" y="-30611"/>
            <a:ext cx="7623980" cy="64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ПОРТРЕТ АУДИТОРИИ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5404" y="4036811"/>
            <a:ext cx="5303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88%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читателей** «АНТЕННА-ТЕЛЕСЕМЬ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имеют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достаток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средний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и выше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среднего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2681" y="4602970"/>
            <a:ext cx="4338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41%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имеют автомобиль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45%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пользуются интернетом каждый день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34%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покупают билеты в кино, театры, на концерт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571" y="3118523"/>
            <a:ext cx="301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СОЦИАЛЬНОЕ ПОЛОЖЕНИЕ*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466272"/>
            <a:ext cx="2556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11%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25%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специалисты 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служащие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26%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рабочие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7%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студенты, учащиеся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7%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домохозяйки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571" y="781559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65%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читателей –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женщины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,  именно они играют решающую роль в приобретении товаров и услуг*.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76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*Источник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: TNS Россия; NRS-Россия. Декабрь 2012 – Апрель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</a:p>
          <a:p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**Источник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: TNS Россия ; M`Indeх. 2011/1 полугодие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602739" y="3113856"/>
            <a:ext cx="1421476" cy="873445"/>
          </a:xfrm>
          <a:prstGeom prst="wedgeRoundRectCallout">
            <a:avLst>
              <a:gd name="adj1" fmla="val 44370"/>
              <a:gd name="adj2" fmla="val -8834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38% </a:t>
            </a:r>
            <a:r>
              <a:rPr lang="ru-RU" sz="1400" b="1" dirty="0">
                <a:solidFill>
                  <a:srgbClr val="FF0000"/>
                </a:solidFill>
              </a:rPr>
              <a:t>читателей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 возрасте 25-45 лет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680170" y="2360353"/>
            <a:ext cx="1151542" cy="674359"/>
          </a:xfrm>
          <a:prstGeom prst="wedgeRoundRectCallout">
            <a:avLst>
              <a:gd name="adj1" fmla="val 133004"/>
              <a:gd name="adj2" fmla="val -582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20% </a:t>
            </a:r>
            <a:r>
              <a:rPr lang="ru-RU" sz="1100" b="1" dirty="0"/>
              <a:t>читателей</a:t>
            </a:r>
          </a:p>
          <a:p>
            <a:pPr algn="ctr"/>
            <a:r>
              <a:rPr lang="ru-RU" sz="1100" b="1" dirty="0"/>
              <a:t>в</a:t>
            </a:r>
            <a:r>
              <a:rPr lang="ru-RU" sz="1100" b="1" dirty="0" smtClean="0"/>
              <a:t> возрасте 20-34 года</a:t>
            </a:r>
            <a:endParaRPr lang="ru-RU" sz="11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236296" y="3133169"/>
            <a:ext cx="1224136" cy="674359"/>
          </a:xfrm>
          <a:prstGeom prst="wedgeRoundRectCallout">
            <a:avLst>
              <a:gd name="adj1" fmla="val -41522"/>
              <a:gd name="adj2" fmla="val -927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18% </a:t>
            </a:r>
            <a:r>
              <a:rPr lang="ru-RU" sz="1100" b="1" dirty="0"/>
              <a:t>читателей</a:t>
            </a:r>
          </a:p>
          <a:p>
            <a:pPr algn="ctr"/>
            <a:r>
              <a:rPr lang="ru-RU" sz="1100" b="1" dirty="0"/>
              <a:t>в</a:t>
            </a:r>
            <a:r>
              <a:rPr lang="ru-RU" sz="1100" b="1" dirty="0" smtClean="0"/>
              <a:t> возрасте 35-44 года</a:t>
            </a:r>
            <a:endParaRPr lang="ru-RU" sz="11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507460" y="1618687"/>
            <a:ext cx="1163289" cy="674359"/>
          </a:xfrm>
          <a:prstGeom prst="wedgeRoundRectCallout">
            <a:avLst>
              <a:gd name="adj1" fmla="val -89479"/>
              <a:gd name="adj2" fmla="val 1439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FF0000"/>
                </a:solidFill>
              </a:rPr>
              <a:t>19%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читателей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в возрасте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16-24 лет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222531" y="1460702"/>
            <a:ext cx="1090946" cy="674359"/>
          </a:xfrm>
          <a:prstGeom prst="wedgeRoundRectCallout">
            <a:avLst>
              <a:gd name="adj1" fmla="val 97895"/>
              <a:gd name="adj2" fmla="val 5377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25</a:t>
            </a:r>
            <a:r>
              <a:rPr lang="ru-RU" sz="1100" b="1" dirty="0">
                <a:solidFill>
                  <a:srgbClr val="FF0000"/>
                </a:solidFill>
              </a:rPr>
              <a:t>%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читателей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в возрасте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</a:rPr>
              <a:t>тарше 55 </a:t>
            </a:r>
            <a:r>
              <a:rPr lang="ru-RU" sz="1100" b="1" dirty="0">
                <a:solidFill>
                  <a:schemeClr val="bg1"/>
                </a:solidFill>
              </a:rPr>
              <a:t>лет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1760" y="5517232"/>
            <a:ext cx="5436604" cy="6573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МЫ ОБЕСПЕЧИМ ВАМ БОЛЬШУЮ АУДИТОРИЮ,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ВЕДУЩУЮ АКТИВНЫЙ ОБРАЗ ЖИЗНИ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1474185"/>
            <a:ext cx="1656184" cy="231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4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7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7744" y="116631"/>
            <a:ext cx="6136309" cy="5760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САМЫЙ БОЛЬШОЙ ПРОДАВАЕМЫЙ ТИРАЖ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5906424"/>
            <a:ext cx="4104456" cy="5040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НАША РЕКЛАМА РАБОТАЕТ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391" y="801631"/>
            <a:ext cx="8424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43 500 экземпляров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отпечатанного сертифицированного тиража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«Антенна-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</a:rPr>
              <a:t>Телесемь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» еженедельно поступают в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супермаркеты, торговые и киосковые сети, отделения Почты России, нашим подписчикам и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оптовикам Республики. 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95%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этого тиража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раскупается, а не раздается бесплатно.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94" y="2333031"/>
            <a:ext cx="508476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56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10" y="-99392"/>
            <a:ext cx="9147039" cy="69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3303"/>
            <a:ext cx="6673784" cy="6454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ПРОЗРАЧНАЯ СИСТЕМА РАСПРОСТРАНЕНИЯ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73290"/>
            <a:ext cx="84274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Практически весь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43-тысячный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тираж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«АНТЕННА-ТЕЛЕСЕМЬ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раскупается, а не раздается бесплатно.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Журнал в наличии в любой точке города: гипермаркетах и супермаркетах,  киосковых сетях, отделениях Почты России, у оптовиков.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46 %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тиража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еженедельно продается в сетевых супермаркетах: «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</a:rPr>
              <a:t>Ижтрейдинг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», «Магнит», «Лента», «Ашан», «Вкусный дом», «Гастроном», «Индустриальная», «Хозяйка», «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</a:rPr>
              <a:t>Радамир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»(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</a:rPr>
              <a:t>Удмуртпотребсоюз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519446"/>
            <a:ext cx="3337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*Источник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TNS Россия; NRS-Россия. Декабрь 2012 – Апрель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</a:p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**Источник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TNS Россия ; M`Indeх. 2011/1 полугодие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5721" y="2480204"/>
            <a:ext cx="3504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География распространения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29348" y="5661248"/>
            <a:ext cx="3511819" cy="6361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ВАШУ РЕКЛАМУ УВИДЯТ!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Социальная инфраструктура / Социальная карта Российской Федер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6449"/>
            <a:ext cx="2340876" cy="23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47" y="4621717"/>
            <a:ext cx="953839" cy="25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74" y="4586718"/>
            <a:ext cx="876366" cy="3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71" y="4604285"/>
            <a:ext cx="873192" cy="2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40233"/>
            <a:ext cx="844982" cy="2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C:\Users\osoloveva\Desktop\2f9637ea-8971-4054-91ae-93d7a6ad6c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81" y="5044252"/>
            <a:ext cx="515818" cy="4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osoloveva\Desktop\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06" y="5032373"/>
            <a:ext cx="474023" cy="4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Главна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8121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22" y="5156912"/>
            <a:ext cx="971290" cy="33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62" y="2207473"/>
            <a:ext cx="1644238" cy="254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469486"/>
              </p:ext>
            </p:extLst>
          </p:nvPr>
        </p:nvGraphicFramePr>
        <p:xfrm>
          <a:off x="3274457" y="2379639"/>
          <a:ext cx="4437054" cy="240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4951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1524</Words>
  <Application>Microsoft Office PowerPoint</Application>
  <PresentationFormat>Экран (4:3)</PresentationFormat>
  <Paragraphs>207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     ЛИДЕР-ПРОЕКТ МЕДИАКОМПАНИИ           </vt:lpstr>
      <vt:lpstr>Презентация PowerPoint</vt:lpstr>
      <vt:lpstr>Презентация PowerPoint</vt:lpstr>
      <vt:lpstr>ЖУРНАЛ ДЛЯ ВСЕЙ СЕМЬИ</vt:lpstr>
      <vt:lpstr>Презентация PowerPoint</vt:lpstr>
      <vt:lpstr>ПОРТРЕТ АУДИТОРИИ</vt:lpstr>
      <vt:lpstr>САМЫЙ БОЛЬШОЙ ПРОДАВАЕМЫЙ ТИРАЖ</vt:lpstr>
      <vt:lpstr>ПРОЗРАЧНАЯ СИСТЕМА РАСПРОСТРАНЕНИЯ</vt:lpstr>
      <vt:lpstr>НИЗКАЯ СТОИМОСТЬ РЕКЛАМЫ. ВЫБОР ВЕДУЩИХ РЕКЛАМОДАТЕЛЕЙ</vt:lpstr>
      <vt:lpstr>                               </vt:lpstr>
      <vt:lpstr>Презентация PowerPoint</vt:lpstr>
      <vt:lpstr>Презентация PowerPoint</vt:lpstr>
      <vt:lpstr> РЕКЛАМНЫЕ ВОЗМОЖНОСТИ  </vt:lpstr>
      <vt:lpstr>НАШИ   РЕКЛАМОДАТЕЛИ  О НАС</vt:lpstr>
      <vt:lpstr>Презентация PowerPoint</vt:lpstr>
      <vt:lpstr>О ЧЕМ МЫ ЕЩЕ НЕ СКАЗАЛИ? НОВЫЕ ВОЗМОЖНОСТИ ПРИВЛЕЧЕНИЯ АУДИТОРИИ</vt:lpstr>
      <vt:lpstr> 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nmirina</dc:creator>
  <cp:lastModifiedBy>Soloveva Olga (Izhevsk)</cp:lastModifiedBy>
  <cp:revision>85</cp:revision>
  <cp:lastPrinted>2015-02-11T04:37:23Z</cp:lastPrinted>
  <dcterms:created xsi:type="dcterms:W3CDTF">2015-01-14T13:52:12Z</dcterms:created>
  <dcterms:modified xsi:type="dcterms:W3CDTF">2015-02-27T09:51:06Z</dcterms:modified>
</cp:coreProperties>
</file>