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67" r:id="rId6"/>
    <p:sldId id="283" r:id="rId7"/>
    <p:sldId id="269" r:id="rId8"/>
    <p:sldId id="280" r:id="rId9"/>
    <p:sldId id="273" r:id="rId10"/>
    <p:sldId id="260" r:id="rId11"/>
    <p:sldId id="278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dreeva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436"/>
    <a:srgbClr val="CC2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77146" autoAdjust="0"/>
  </p:normalViewPr>
  <p:slideViewPr>
    <p:cSldViewPr>
      <p:cViewPr varScale="1">
        <p:scale>
          <a:sx n="90" d="100"/>
          <a:sy n="90" d="100"/>
        </p:scale>
        <p:origin x="-1243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4-29T10:59:07.058" idx="1">
    <p:pos x="6996" y="1908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30E72-865A-4832-B3DD-6ED2BB02B9E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F600A-DB61-4EEE-ACDC-CBF689C187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42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600A-DB61-4EEE-ACDC-CBF689C1877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5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600A-DB61-4EEE-ACDC-CBF689C1877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69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600A-DB61-4EEE-ACDC-CBF689C1877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72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Аудитория 13 </a:t>
            </a:r>
            <a:r>
              <a:rPr lang="ru-RU" baseline="0" dirty="0" err="1" smtClean="0"/>
              <a:t>милл</a:t>
            </a:r>
            <a:r>
              <a:rPr lang="ru-RU" baseline="0" dirty="0" smtClean="0"/>
              <a:t>?</a:t>
            </a:r>
          </a:p>
          <a:p>
            <a:r>
              <a:rPr lang="ru-RU" baseline="0" dirty="0" smtClean="0"/>
              <a:t>Аудитория ТОП 18?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Какой тираж</a:t>
            </a:r>
            <a:r>
              <a:rPr lang="ru-RU" baseline="0" dirty="0" smtClean="0"/>
              <a:t> у других изданий?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600A-DB61-4EEE-ACDC-CBF689C1877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521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Источник?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600A-DB61-4EEE-ACDC-CBF689C1877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0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Верно ли?</a:t>
            </a:r>
          </a:p>
          <a:p>
            <a:endParaRPr lang="ru-RU" dirty="0" smtClean="0"/>
          </a:p>
          <a:p>
            <a:r>
              <a:rPr lang="en-US" dirty="0" smtClean="0"/>
              <a:t>66</a:t>
            </a:r>
            <a:r>
              <a:rPr lang="ru-RU" dirty="0" smtClean="0"/>
              <a:t>% женщины*</a:t>
            </a:r>
          </a:p>
          <a:p>
            <a:r>
              <a:rPr lang="ru-RU" dirty="0" smtClean="0"/>
              <a:t>59% работают*</a:t>
            </a:r>
          </a:p>
          <a:p>
            <a:r>
              <a:rPr lang="ru-RU" dirty="0" smtClean="0"/>
              <a:t>40% руководители,</a:t>
            </a:r>
            <a:r>
              <a:rPr lang="ru-RU" baseline="0" dirty="0" smtClean="0"/>
              <a:t> специалисты, служащие*</a:t>
            </a:r>
          </a:p>
          <a:p>
            <a:r>
              <a:rPr lang="ru-RU" dirty="0" smtClean="0"/>
              <a:t>60% замужем,</a:t>
            </a:r>
            <a:r>
              <a:rPr lang="ru-RU" baseline="0" dirty="0" smtClean="0"/>
              <a:t> женаты*</a:t>
            </a:r>
          </a:p>
          <a:p>
            <a:r>
              <a:rPr lang="ru-RU" baseline="0" dirty="0" smtClean="0"/>
              <a:t>59</a:t>
            </a:r>
            <a:r>
              <a:rPr lang="en-US" baseline="0" dirty="0" smtClean="0"/>
              <a:t>% </a:t>
            </a:r>
            <a:r>
              <a:rPr lang="ru-RU" baseline="0" dirty="0" smtClean="0"/>
              <a:t>ведут активный образ жизни**</a:t>
            </a:r>
          </a:p>
          <a:p>
            <a:r>
              <a:rPr lang="ru-RU" baseline="0" dirty="0" smtClean="0"/>
              <a:t>55% имеют автомобиль в семье**</a:t>
            </a:r>
          </a:p>
          <a:p>
            <a:r>
              <a:rPr lang="ru-RU" b="1" baseline="0" dirty="0" smtClean="0"/>
              <a:t>*База данных:  NRS-Россия (16+). Март 2020 - Июль 2020</a:t>
            </a:r>
          </a:p>
          <a:p>
            <a:r>
              <a:rPr lang="ru-RU" b="1" dirty="0" smtClean="0"/>
              <a:t>**База данных: </a:t>
            </a:r>
            <a:r>
              <a:rPr lang="ru-RU" b="1" dirty="0" err="1" smtClean="0"/>
              <a:t>M'Index</a:t>
            </a:r>
            <a:r>
              <a:rPr lang="ru-RU" b="1" dirty="0" smtClean="0"/>
              <a:t> 2019/2 полугодие - Россия 12+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600A-DB61-4EEE-ACDC-CBF689C1877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84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Тут все поправила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82EAA-DA64-364C-ABA6-B0576327055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43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Верно ли?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600A-DB61-4EEE-ACDC-CBF689C187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56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Какие подходящие иконки?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600A-DB61-4EEE-ACDC-CBF689C1877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6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4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9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86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5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63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28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1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4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6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korotkikh@hsmedia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kravets\Downloads\облож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7"/>
            <a:ext cx="92170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71550"/>
            <a:ext cx="239059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4366300"/>
            <a:ext cx="12355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dirty="0" smtClean="0">
                <a:solidFill>
                  <a:srgbClr val="DC2436"/>
                </a:solidFill>
                <a:latin typeface="Franklin Gothic Demi" panose="020B0703020102020204" pitchFamily="34" charset="0"/>
                <a:cs typeface="Baseliant" pitchFamily="50" charset="0"/>
              </a:rPr>
              <a:t>Читает</a:t>
            </a:r>
            <a:br>
              <a:rPr lang="ru-RU" sz="1600" dirty="0" smtClean="0">
                <a:solidFill>
                  <a:srgbClr val="DC2436"/>
                </a:solidFill>
                <a:latin typeface="Franklin Gothic Demi" panose="020B0703020102020204" pitchFamily="34" charset="0"/>
                <a:cs typeface="Baseliant" pitchFamily="50" charset="0"/>
              </a:rPr>
            </a:br>
            <a:r>
              <a:rPr lang="ru-RU" sz="1600" dirty="0" smtClean="0">
                <a:solidFill>
                  <a:srgbClr val="DC2436"/>
                </a:solidFill>
                <a:latin typeface="Franklin Gothic Demi" panose="020B0703020102020204" pitchFamily="34" charset="0"/>
                <a:cs typeface="Baseliant" pitchFamily="50" charset="0"/>
              </a:rPr>
              <a:t>вся Россия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4017366"/>
            <a:ext cx="316835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4000" dirty="0">
                <a:solidFill>
                  <a:srgbClr val="DC2436"/>
                </a:solidFill>
                <a:latin typeface="FranklinGothicDemiCondITC" pitchFamily="34" charset="-52"/>
                <a:cs typeface="Baseliant" pitchFamily="50" charset="0"/>
              </a:rPr>
              <a:t>И</a:t>
            </a:r>
            <a:r>
              <a:rPr lang="ru-RU" sz="4000" dirty="0" smtClean="0">
                <a:solidFill>
                  <a:srgbClr val="DC2436"/>
                </a:solidFill>
                <a:latin typeface="FranklinGothicDemiCondITC" pitchFamily="34" charset="-52"/>
                <a:cs typeface="Baseliant" pitchFamily="50" charset="0"/>
              </a:rPr>
              <a:t>ЗДАНИЕ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591313"/>
            <a:ext cx="91019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4000" spc="-150" dirty="0" smtClean="0">
                <a:solidFill>
                  <a:srgbClr val="DC2436"/>
                </a:solidFill>
                <a:latin typeface="FranklinGothicDemiCondITC" pitchFamily="34" charset="-52"/>
                <a:cs typeface="Baseliant" pitchFamily="50" charset="0"/>
              </a:rPr>
              <a:t>#1</a:t>
            </a:r>
            <a:endParaRPr lang="ru-RU" sz="4000" spc="-150" dirty="0" smtClean="0">
              <a:solidFill>
                <a:srgbClr val="DC2436"/>
              </a:solidFill>
              <a:latin typeface="FranklinGothicDemiCondITC" pitchFamily="34" charset="-52"/>
              <a:cs typeface="Baselian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9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ekravets\Desktop\Текущие рабочие файлы\ЛИЛЯ\ОЛЯ_ГРИШИНА\МЕДИАКИТ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1" y="0"/>
            <a:ext cx="914874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511"/>
            <a:ext cx="1008112" cy="27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83308" y="1059582"/>
            <a:ext cx="88517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Рекламные</a:t>
            </a:r>
          </a:p>
          <a:p>
            <a:pPr algn="ctr">
              <a:lnSpc>
                <a:spcPts val="1200"/>
              </a:lnSpc>
            </a:pPr>
            <a: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макеты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1887528"/>
            <a:ext cx="189963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19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Baseliant" pitchFamily="50" charset="0"/>
              </a:rPr>
              <a:t>РЕКЛАМНЫЕ</a:t>
            </a:r>
          </a:p>
          <a:p>
            <a:pPr algn="ctr">
              <a:lnSpc>
                <a:spcPts val="2100"/>
              </a:lnSpc>
            </a:pPr>
            <a:r>
              <a:rPr lang="ru-RU" sz="19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Baseliant" pitchFamily="50" charset="0"/>
              </a:rPr>
              <a:t>ВОЗМОЖНОСТИ</a:t>
            </a:r>
          </a:p>
          <a:p>
            <a:pPr algn="ctr">
              <a:lnSpc>
                <a:spcPts val="2100"/>
              </a:lnSpc>
            </a:pPr>
            <a:r>
              <a:rPr lang="ru-RU" sz="19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Baseliant" pitchFamily="50" charset="0"/>
              </a:rPr>
              <a:t>360</a:t>
            </a:r>
            <a:r>
              <a:rPr lang="ru-RU" sz="19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Baseliant" pitchFamily="50" charset="0"/>
                <a:sym typeface="Symbol"/>
              </a:rPr>
              <a:t></a:t>
            </a:r>
            <a:endParaRPr lang="ru-RU" sz="1900" b="1" dirty="0" smtClean="0">
              <a:solidFill>
                <a:schemeClr val="bg1"/>
              </a:solidFill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7540" y="390205"/>
            <a:ext cx="1015021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Мероприятие</a:t>
            </a:r>
            <a:b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под ваше</a:t>
            </a:r>
            <a:b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событие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4508" y="3363838"/>
            <a:ext cx="1287532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Рекламно-</a:t>
            </a:r>
            <a:b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информационные</a:t>
            </a:r>
            <a:b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издания (РИИ)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1880" y="3651870"/>
            <a:ext cx="1401346" cy="4389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Спецпроект</a:t>
            </a:r>
            <a:b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(</a:t>
            </a:r>
            <a:r>
              <a:rPr lang="ru-RU" sz="1100" b="1" dirty="0" err="1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нативная</a:t>
            </a:r>
            <a: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 реклама)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29268" y="3435846"/>
            <a:ext cx="146706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Главные городские</a:t>
            </a:r>
            <a:b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мероприятия</a:t>
            </a:r>
            <a:b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в городах</a:t>
            </a:r>
            <a:b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присутствия журнала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87170" y="1652554"/>
            <a:ext cx="854721" cy="28828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100" b="1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Ваши идеи</a:t>
            </a:r>
          </a:p>
        </p:txBody>
      </p:sp>
    </p:spTree>
    <p:extLst>
      <p:ext uri="{BB962C8B-B14F-4D97-AF65-F5344CB8AC3E}">
        <p14:creationId xmlns:p14="http://schemas.microsoft.com/office/powerpoint/2010/main" val="407224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kravets\Desktop\Текущие рабочие файлы\ЛИЛЯ\ОЛЯ_ГРИШИНА\МЕДИАКИТ\15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15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511"/>
            <a:ext cx="1008112" cy="27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354" y="1424781"/>
            <a:ext cx="3982244" cy="1561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C2132"/>
                </a:solidFill>
                <a:cs typeface="Baseliant" pitchFamily="50" charset="0"/>
              </a:rPr>
              <a:t>Коротких </a:t>
            </a:r>
            <a:r>
              <a:rPr lang="ru-RU" dirty="0" smtClean="0">
                <a:solidFill>
                  <a:srgbClr val="CC2132"/>
                </a:solidFill>
                <a:cs typeface="Baseliant" pitchFamily="50" charset="0"/>
              </a:rPr>
              <a:t>Светлана</a:t>
            </a:r>
          </a:p>
          <a:p>
            <a:r>
              <a:rPr lang="ru-RU" sz="1500" dirty="0">
                <a:cs typeface="Baseliant" pitchFamily="50" charset="0"/>
              </a:rPr>
              <a:t>Заместитель президента, </a:t>
            </a:r>
          </a:p>
          <a:p>
            <a:r>
              <a:rPr lang="ru-RU" sz="1500" dirty="0">
                <a:cs typeface="Baseliant" pitchFamily="50" charset="0"/>
              </a:rPr>
              <a:t>руководитель Обособленного подразделения </a:t>
            </a:r>
          </a:p>
          <a:p>
            <a:pPr>
              <a:lnSpc>
                <a:spcPts val="1500"/>
              </a:lnSpc>
              <a:spcBef>
                <a:spcPts val="400"/>
              </a:spcBef>
            </a:pPr>
            <a:r>
              <a:rPr lang="ru-RU" sz="1500" dirty="0" smtClean="0">
                <a:cs typeface="Baseliant" pitchFamily="50" charset="0"/>
              </a:rPr>
              <a:t>+7 918 088 73 23</a:t>
            </a:r>
            <a:r>
              <a:rPr lang="en-US" sz="1500" dirty="0">
                <a:cs typeface="Baseliant" pitchFamily="50" charset="0"/>
              </a:rPr>
              <a:t> </a:t>
            </a:r>
            <a:endParaRPr lang="ru-RU" sz="1500" dirty="0" smtClean="0">
              <a:cs typeface="Baseliant" pitchFamily="50" charset="0"/>
            </a:endParaRPr>
          </a:p>
          <a:p>
            <a:pPr>
              <a:lnSpc>
                <a:spcPts val="1500"/>
              </a:lnSpc>
              <a:spcBef>
                <a:spcPts val="400"/>
              </a:spcBef>
            </a:pPr>
            <a:r>
              <a:rPr lang="en-US" sz="1500" dirty="0" smtClean="0">
                <a:cs typeface="Baseliant" pitchFamily="50" charset="0"/>
                <a:hlinkClick r:id="rId4"/>
              </a:rPr>
              <a:t>skorotkikh@hsmedia.ru</a:t>
            </a:r>
            <a:endParaRPr lang="ru-RU" sz="1500" dirty="0">
              <a:cs typeface="Baseliant" pitchFamily="50" charset="0"/>
            </a:endParaRPr>
          </a:p>
          <a:p>
            <a:pPr>
              <a:lnSpc>
                <a:spcPts val="1500"/>
              </a:lnSpc>
              <a:spcBef>
                <a:spcPts val="400"/>
              </a:spcBef>
            </a:pPr>
            <a:endParaRPr lang="ru-RU" sz="1500" dirty="0">
              <a:cs typeface="Baseliant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167" y="844719"/>
            <a:ext cx="15186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CC2132"/>
                </a:solidFill>
                <a:cs typeface="Baseliant" pitchFamily="50" charset="0"/>
              </a:rPr>
              <a:t>КОНТАКТЫ</a:t>
            </a:r>
            <a:endParaRPr lang="ru-RU" sz="2200" b="1" spc="-110" dirty="0">
              <a:solidFill>
                <a:srgbClr val="CC2132"/>
              </a:solidFill>
              <a:cs typeface="Baseliant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409405"/>
            <a:ext cx="3960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>
                <a:cs typeface="Times New Roman" panose="02020603050405020304" pitchFamily="18" charset="0"/>
              </a:rPr>
              <a:t>Адрес: </a:t>
            </a:r>
            <a:r>
              <a:rPr lang="ru-RU" sz="1200" dirty="0">
                <a:cs typeface="Times New Roman" panose="02020603050405020304" pitchFamily="18" charset="0"/>
              </a:rPr>
              <a:t>Краснодар, ул. Северная, д. 225, 6 этаж, пом. </a:t>
            </a:r>
            <a:r>
              <a:rPr lang="ru-RU" sz="1200" dirty="0" smtClean="0">
                <a:cs typeface="Times New Roman" panose="02020603050405020304" pitchFamily="18" charset="0"/>
              </a:rPr>
              <a:t>94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cs typeface="Times New Roman" panose="02020603050405020304" pitchFamily="18" charset="0"/>
              </a:rPr>
              <a:t>WWW.ANTENA_TELESEM.RU</a:t>
            </a:r>
            <a:endParaRPr lang="ru-RU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9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kravets\Downloads\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86" y="1"/>
            <a:ext cx="9184686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1511"/>
            <a:ext cx="1008112" cy="27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61710" y="815682"/>
            <a:ext cx="3846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DC2436"/>
                </a:solidFill>
                <a:cs typeface="Baseliant" pitchFamily="50" charset="0"/>
              </a:rPr>
              <a:t>СЛОВО ГЛАВНОГО</a:t>
            </a:r>
            <a:br>
              <a:rPr lang="ru-RU" sz="2200" b="1" dirty="0" smtClean="0">
                <a:solidFill>
                  <a:srgbClr val="DC2436"/>
                </a:solidFill>
                <a:cs typeface="Baseliant" pitchFamily="50" charset="0"/>
              </a:rPr>
            </a:br>
            <a:r>
              <a:rPr lang="ru-RU" sz="2200" b="1" dirty="0" smtClean="0">
                <a:solidFill>
                  <a:srgbClr val="DC2436"/>
                </a:solidFill>
                <a:cs typeface="Baseliant" pitchFamily="50" charset="0"/>
              </a:rPr>
              <a:t>РЕДАКТОРА</a:t>
            </a:r>
            <a:endParaRPr lang="ru-RU" sz="1000" b="1" dirty="0">
              <a:solidFill>
                <a:srgbClr val="DC2436"/>
              </a:solidFill>
              <a:cs typeface="Baseliant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677457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latin typeface="Franklin Gothic Demi" panose="020B0703020102020204" pitchFamily="34" charset="0"/>
                <a:cs typeface="Baseliant" pitchFamily="50" charset="0"/>
              </a:rPr>
              <a:t>НАМ 25.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1710" y="1953875"/>
            <a:ext cx="3168352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>
                <a:latin typeface="Franklin Gothic Book" panose="020B0503020102020204" pitchFamily="34" charset="0"/>
                <a:cs typeface="Baseliant" pitchFamily="50" charset="0"/>
              </a:rPr>
              <a:t>Что это значит</a:t>
            </a:r>
            <a:r>
              <a:rPr lang="en-US" sz="1000" dirty="0" smtClean="0">
                <a:latin typeface="Franklin Gothic Book" panose="020B0503020102020204" pitchFamily="34" charset="0"/>
                <a:cs typeface="Baseliant" pitchFamily="50" charset="0"/>
              </a:rPr>
              <a:t>?</a:t>
            </a:r>
            <a:r>
              <a:rPr lang="ru-RU" sz="1000" dirty="0" smtClean="0">
                <a:latin typeface="Franklin Gothic Book" panose="020B0503020102020204" pitchFamily="34" charset="0"/>
                <a:cs typeface="Baseliant" pitchFamily="50" charset="0"/>
              </a:rPr>
              <a:t>  То, что мы молоды, полны сил,</a:t>
            </a:r>
            <a:br>
              <a:rPr lang="ru-RU" sz="1000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1000" dirty="0" smtClean="0">
                <a:latin typeface="Franklin Gothic Book" panose="020B0503020102020204" pitchFamily="34" charset="0"/>
                <a:cs typeface="Baseliant" pitchFamily="50" charset="0"/>
              </a:rPr>
              <a:t>но уже не так глупы и наивны, как в 16. Мы знаем,</a:t>
            </a:r>
            <a:br>
              <a:rPr lang="ru-RU" sz="1000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1000" dirty="0" smtClean="0">
                <a:latin typeface="Franklin Gothic Book" panose="020B0503020102020204" pitchFamily="34" charset="0"/>
                <a:cs typeface="Baseliant" pitchFamily="50" charset="0"/>
              </a:rPr>
              <a:t>чего и кого хотим. Мы уже научились не только брать, но и отдавать.</a:t>
            </a:r>
          </a:p>
          <a:p>
            <a:pPr>
              <a:lnSpc>
                <a:spcPts val="1100"/>
              </a:lnSpc>
            </a:pPr>
            <a:endParaRPr lang="ru-RU" sz="1000" dirty="0">
              <a:latin typeface="Franklin Gothic Book" panose="020B0503020102020204" pitchFamily="34" charset="0"/>
              <a:cs typeface="Baseliant" pitchFamily="50" charset="0"/>
            </a:endParaRPr>
          </a:p>
          <a:p>
            <a:pPr>
              <a:lnSpc>
                <a:spcPts val="1100"/>
              </a:lnSpc>
            </a:pPr>
            <a:r>
              <a:rPr lang="ru-RU" sz="1000" dirty="0" smtClean="0">
                <a:latin typeface="Franklin Gothic Book" panose="020B0503020102020204" pitchFamily="34" charset="0"/>
                <a:cs typeface="Baseliant" pitchFamily="50" charset="0"/>
              </a:rPr>
              <a:t>И возможности наши безграничны. Потому что</a:t>
            </a:r>
            <a:br>
              <a:rPr lang="ru-RU" sz="1000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1000" dirty="0" smtClean="0">
                <a:latin typeface="Franklin Gothic Book" panose="020B0503020102020204" pitchFamily="34" charset="0"/>
                <a:cs typeface="Baseliant" pitchFamily="50" charset="0"/>
              </a:rPr>
              <a:t>для 25-летних нет ничего невозможного. Миссия</a:t>
            </a:r>
            <a:br>
              <a:rPr lang="ru-RU" sz="1000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1000" dirty="0" smtClean="0">
                <a:latin typeface="Franklin Gothic Book" panose="020B0503020102020204" pitchFamily="34" charset="0"/>
                <a:cs typeface="Baseliant" pitchFamily="50" charset="0"/>
              </a:rPr>
              <a:t>не просто выполнима, а идеально исполнена.</a:t>
            </a:r>
          </a:p>
          <a:p>
            <a:pPr>
              <a:lnSpc>
                <a:spcPts val="1100"/>
              </a:lnSpc>
            </a:pPr>
            <a:endParaRPr lang="ru-RU" sz="1000" dirty="0">
              <a:latin typeface="Franklin Gothic Book" panose="020B0503020102020204" pitchFamily="34" charset="0"/>
              <a:cs typeface="Baseliant" pitchFamily="50" charset="0"/>
            </a:endParaRPr>
          </a:p>
          <a:p>
            <a:pPr>
              <a:lnSpc>
                <a:spcPts val="1100"/>
              </a:lnSpc>
            </a:pPr>
            <a:r>
              <a:rPr lang="ru-RU" sz="1000" dirty="0" smtClean="0">
                <a:latin typeface="Franklin Gothic Book" panose="020B0503020102020204" pitchFamily="34" charset="0"/>
                <a:cs typeface="Baseliant" pitchFamily="50" charset="0"/>
              </a:rPr>
              <a:t>В этом возрасте люди впервые осознанно выбирают</a:t>
            </a:r>
            <a:br>
              <a:rPr lang="ru-RU" sz="1000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1000" dirty="0" smtClean="0">
                <a:latin typeface="Franklin Gothic Book" panose="020B0503020102020204" pitchFamily="34" charset="0"/>
                <a:cs typeface="Baseliant" pitchFamily="50" charset="0"/>
              </a:rPr>
              <a:t>дорогу, по которой хотят идти дальше. Мы выбрали.</a:t>
            </a:r>
            <a:br>
              <a:rPr lang="ru-RU" sz="1000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1000" dirty="0" smtClean="0">
                <a:latin typeface="Franklin Gothic Book" panose="020B0503020102020204" pitchFamily="34" charset="0"/>
                <a:cs typeface="Baseliant" pitchFamily="50" charset="0"/>
              </a:rPr>
              <a:t>И хотим идти вместе с вами.</a:t>
            </a:r>
          </a:p>
          <a:p>
            <a:pPr>
              <a:lnSpc>
                <a:spcPts val="1100"/>
              </a:lnSpc>
            </a:pPr>
            <a:endParaRPr lang="ru-RU" sz="1000" dirty="0">
              <a:latin typeface="Franklin Gothic Book" panose="020B0503020102020204" pitchFamily="34" charset="0"/>
              <a:cs typeface="Baseliant" pitchFamily="50" charset="0"/>
            </a:endParaRPr>
          </a:p>
          <a:p>
            <a:pPr>
              <a:lnSpc>
                <a:spcPts val="1100"/>
              </a:lnSpc>
            </a:pPr>
            <a:r>
              <a:rPr lang="ru-RU" sz="1000" dirty="0" smtClean="0">
                <a:latin typeface="Franklin Gothic Book" panose="020B0503020102020204" pitchFamily="34" charset="0"/>
                <a:cs typeface="Baseliant" pitchFamily="50" charset="0"/>
              </a:rPr>
              <a:t>ГЛАВНЫЙ РЕДАКТОР ЕЛЕНА КРАСНИКОВА</a:t>
            </a:r>
          </a:p>
        </p:txBody>
      </p:sp>
    </p:spTree>
    <p:extLst>
      <p:ext uri="{BB962C8B-B14F-4D97-AF65-F5344CB8AC3E}">
        <p14:creationId xmlns:p14="http://schemas.microsoft.com/office/powerpoint/2010/main" val="129018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kravets\Desktop\Текущие рабочие файлы\ЛИЛЯ\ОЛЯ_ГРИШИНА\МЕДИАКИТ\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" y="-46516"/>
            <a:ext cx="9144000" cy="51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511"/>
            <a:ext cx="1008112" cy="27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166" y="815682"/>
            <a:ext cx="3846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DC2436"/>
                </a:solidFill>
                <a:cs typeface="Baseliant" pitchFamily="50" charset="0"/>
              </a:rPr>
              <a:t>ЖУРНАЛ ДЛЯ ВСЕЙ СЕМЬИ</a:t>
            </a:r>
            <a:br>
              <a:rPr lang="ru-RU" sz="2200" b="1" dirty="0" smtClean="0">
                <a:solidFill>
                  <a:srgbClr val="DC2436"/>
                </a:solidFill>
                <a:cs typeface="Baseliant" pitchFamily="50" charset="0"/>
              </a:rPr>
            </a:br>
            <a:r>
              <a:rPr lang="ru-RU" sz="1000" b="1" dirty="0" smtClean="0">
                <a:solidFill>
                  <a:srgbClr val="DC2436"/>
                </a:solidFill>
                <a:cs typeface="Baseliant" pitchFamily="50" charset="0"/>
              </a:rPr>
              <a:t>С ПОДРОБНОЙ ТВ ПРОГРАММОЙ</a:t>
            </a:r>
            <a:endParaRPr lang="ru-RU" sz="1000" b="1" dirty="0">
              <a:solidFill>
                <a:srgbClr val="DC2436"/>
              </a:solidFill>
              <a:cs typeface="Baseliant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1742400"/>
            <a:ext cx="18714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dirty="0" smtClean="0">
                <a:latin typeface="Franklin Gothic Book" panose="020B0503020102020204" pitchFamily="34" charset="0"/>
                <a:cs typeface="Baseliant" pitchFamily="50" charset="0"/>
              </a:rPr>
              <a:t>ВЫХОДИТ С 1994 ГОДА</a:t>
            </a:r>
            <a:endParaRPr lang="ru-RU" sz="13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740744"/>
            <a:ext cx="1508746" cy="254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ЛЕТ НА РЫНКЕ</a:t>
            </a:r>
            <a:endParaRPr lang="ru-RU" sz="1600" dirty="0">
              <a:solidFill>
                <a:srgbClr val="DC2436"/>
              </a:solidFill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2156486"/>
            <a:ext cx="1471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dirty="0" smtClean="0">
                <a:latin typeface="Franklin Gothic Book" panose="020B0503020102020204" pitchFamily="34" charset="0"/>
                <a:cs typeface="Baseliant" pitchFamily="50" charset="0"/>
              </a:rPr>
              <a:t>ОБЪЕМ ИЗДАНИЯ</a:t>
            </a:r>
            <a:endParaRPr lang="ru-RU" sz="13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000" y="2154830"/>
            <a:ext cx="1830309" cy="254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104-156 СТРАНИЦ</a:t>
            </a:r>
            <a:endParaRPr lang="ru-RU" sz="1600" dirty="0">
              <a:solidFill>
                <a:srgbClr val="DC2436"/>
              </a:solidFill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45414"/>
            <a:ext cx="679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dirty="0" smtClean="0">
                <a:latin typeface="Franklin Gothic Book" panose="020B0503020102020204" pitchFamily="34" charset="0"/>
                <a:cs typeface="Baseliant" pitchFamily="50" charset="0"/>
              </a:rPr>
              <a:t>ТИРАЖ</a:t>
            </a:r>
            <a:endParaRPr lang="ru-RU" sz="13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8000" y="2643758"/>
            <a:ext cx="1592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1 202 436 ЭКЗ.</a:t>
            </a:r>
            <a:endParaRPr lang="ru-RU" sz="1600" dirty="0">
              <a:solidFill>
                <a:srgbClr val="DC2436"/>
              </a:solidFill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6505" y="3149470"/>
            <a:ext cx="2449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dirty="0" smtClean="0">
                <a:latin typeface="Franklin Gothic Book" panose="020B0503020102020204" pitchFamily="34" charset="0"/>
                <a:cs typeface="Baseliant" pitchFamily="50" charset="0"/>
              </a:rPr>
              <a:t>АУДИТОРИЯ КАЖДОГО НОМЕРА</a:t>
            </a:r>
            <a:endParaRPr lang="ru-RU" sz="13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8000" y="3147814"/>
            <a:ext cx="1701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4 </a:t>
            </a:r>
            <a:r>
              <a:rPr lang="en-US" sz="1600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403</a:t>
            </a:r>
            <a:r>
              <a:rPr lang="ru-RU" sz="1600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 </a:t>
            </a:r>
            <a:r>
              <a:rPr lang="en-US" sz="1600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700</a:t>
            </a:r>
            <a:r>
              <a:rPr lang="ru-RU" sz="1600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 ЧЕЛ.*</a:t>
            </a:r>
            <a:endParaRPr lang="ru-RU" sz="1600" dirty="0">
              <a:solidFill>
                <a:srgbClr val="DC2436"/>
              </a:solidFill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7744" y="4190250"/>
            <a:ext cx="15168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dirty="0" smtClean="0">
                <a:latin typeface="Franklin Gothic Book" panose="020B0503020102020204" pitchFamily="34" charset="0"/>
                <a:cs typeface="Baseliant" pitchFamily="50" charset="0"/>
              </a:rPr>
              <a:t>ПЕРИОДИЧНОСТЬ </a:t>
            </a:r>
            <a:endParaRPr lang="ru-RU" sz="13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8000" y="4188594"/>
            <a:ext cx="1539204" cy="254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ЕЖЕНЕДЕЛЬНО</a:t>
            </a:r>
            <a:endParaRPr lang="ru-RU" sz="1600" dirty="0">
              <a:solidFill>
                <a:srgbClr val="DC2436"/>
              </a:solidFill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3653526"/>
            <a:ext cx="8002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dirty="0" smtClean="0">
                <a:latin typeface="Franklin Gothic Book" panose="020B0503020102020204" pitchFamily="34" charset="0"/>
                <a:cs typeface="Baseliant" pitchFamily="50" charset="0"/>
              </a:rPr>
              <a:t>ФОРМАТ</a:t>
            </a:r>
            <a:endParaRPr lang="ru-RU" sz="13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8000" y="3651870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А4 и </a:t>
            </a:r>
            <a:r>
              <a:rPr lang="ru-RU" sz="1600" dirty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В</a:t>
            </a:r>
            <a:r>
              <a:rPr lang="ru-RU" sz="1600" dirty="0" smtClean="0">
                <a:solidFill>
                  <a:srgbClr val="DC2436"/>
                </a:solidFill>
                <a:latin typeface="Franklin Gothic Book" panose="020B0503020102020204" pitchFamily="34" charset="0"/>
                <a:cs typeface="Baseliant" pitchFamily="50" charset="0"/>
              </a:rPr>
              <a:t>4</a:t>
            </a:r>
            <a:endParaRPr lang="ru-RU" sz="1600" dirty="0">
              <a:solidFill>
                <a:srgbClr val="DC2436"/>
              </a:solidFill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134" y="4827445"/>
            <a:ext cx="3456384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600" dirty="0">
                <a:latin typeface="Franklin Gothic Book" panose="020B0503020102020204" pitchFamily="34" charset="0"/>
                <a:cs typeface="Baseliant" pitchFamily="50" charset="0"/>
              </a:rPr>
              <a:t>*</a:t>
            </a:r>
            <a:r>
              <a:rPr lang="ru-RU" sz="600" dirty="0" smtClean="0">
                <a:latin typeface="Franklin Gothic Book" panose="020B0503020102020204" pitchFamily="34" charset="0"/>
                <a:cs typeface="Baseliant" pitchFamily="50" charset="0"/>
              </a:rPr>
              <a:t>База </a:t>
            </a:r>
            <a:r>
              <a:rPr lang="ru-RU" sz="600" dirty="0">
                <a:latin typeface="Franklin Gothic Book" panose="020B0503020102020204" pitchFamily="34" charset="0"/>
                <a:cs typeface="Baseliant" pitchFamily="50" charset="0"/>
              </a:rPr>
              <a:t>данных: </a:t>
            </a:r>
            <a:r>
              <a:rPr lang="ru-RU" sz="600" dirty="0" err="1">
                <a:latin typeface="Franklin Gothic Book" panose="020B0503020102020204" pitchFamily="34" charset="0"/>
                <a:cs typeface="Baseliant" pitchFamily="50" charset="0"/>
              </a:rPr>
              <a:t>Mediascope</a:t>
            </a:r>
            <a:r>
              <a:rPr lang="ru-RU" sz="600" dirty="0">
                <a:latin typeface="Franklin Gothic Book" panose="020B0503020102020204" pitchFamily="34" charset="0"/>
                <a:cs typeface="Baseliant" pitchFamily="50" charset="0"/>
              </a:rPr>
              <a:t>, NRS России, Май-Октябрь 2020</a:t>
            </a:r>
            <a:endParaRPr lang="ru-RU" sz="600" dirty="0" smtClean="0">
              <a:latin typeface="Franklin Gothic Book" panose="020B0503020102020204" pitchFamily="34" charset="0"/>
              <a:cs typeface="Baselian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2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kravets\Desktop\Текущие рабочие файлы\ЛИЛЯ\ОЛЯ_ГРИШИНА\МЕДИАКИТ\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957"/>
            <a:ext cx="9224559" cy="518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555527"/>
            <a:ext cx="9252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  <a:t>География,</a:t>
            </a:r>
            <a:b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  <a:t>кол-во городов</a:t>
            </a:r>
            <a:endParaRPr lang="ru-RU" sz="9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557118"/>
            <a:ext cx="69281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  <a:t>Аудитория</a:t>
            </a:r>
            <a:b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  <a:t>1 номера,</a:t>
            </a:r>
            <a:b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  <a:t>человек</a:t>
            </a:r>
            <a:endParaRPr lang="ru-RU" sz="9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8554" y="557118"/>
            <a:ext cx="69281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  <a:t>Аудитория</a:t>
            </a:r>
            <a:b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  <a:t>1 номера,</a:t>
            </a:r>
            <a:b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  <a:t>%</a:t>
            </a:r>
            <a:endParaRPr lang="ru-RU" sz="9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555526"/>
            <a:ext cx="10342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  <a:t>Тираж (Россия),</a:t>
            </a:r>
            <a:b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  <a:t>экземпляров***</a:t>
            </a:r>
            <a:endParaRPr lang="ru-RU" sz="9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557118"/>
            <a:ext cx="123783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  <a:t>Аудитория 1 номера,</a:t>
            </a:r>
            <a:b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  <a:t>человек (13 городов-</a:t>
            </a:r>
            <a:b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  <a:t>миллионеров)*</a:t>
            </a:r>
            <a:endParaRPr lang="ru-RU" sz="9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557118"/>
            <a:ext cx="144016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  <a:t>Аудитория 1 номера,</a:t>
            </a:r>
            <a:b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  <a:t>человек (ТОП-18 бизнес-</a:t>
            </a:r>
            <a:b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900" dirty="0" smtClean="0">
                <a:latin typeface="Franklin Gothic Book" panose="020B0503020102020204" pitchFamily="34" charset="0"/>
                <a:cs typeface="Baseliant" pitchFamily="50" charset="0"/>
              </a:rPr>
              <a:t>городов), человек**</a:t>
            </a:r>
            <a:endParaRPr lang="ru-RU" sz="9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1903" y="1546169"/>
            <a:ext cx="43648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2000" b="1" spc="-130" dirty="0" smtClean="0">
                <a:solidFill>
                  <a:srgbClr val="DC2436"/>
                </a:solidFill>
                <a:ea typeface="Dotum" panose="020B0600000101010101" pitchFamily="34" charset="-127"/>
                <a:cs typeface="Baseliant" pitchFamily="50" charset="0"/>
              </a:rPr>
              <a:t>58</a:t>
            </a:r>
            <a:endParaRPr lang="ru-RU" sz="2000" b="1" spc="-130" dirty="0">
              <a:solidFill>
                <a:srgbClr val="DC2436"/>
              </a:solidFill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4120" y="1548000"/>
            <a:ext cx="114571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2000" b="1" spc="-130" dirty="0">
                <a:solidFill>
                  <a:srgbClr val="DC2436"/>
                </a:solidFill>
                <a:ea typeface="Dotum" panose="020B0600000101010101" pitchFamily="34" charset="-127"/>
                <a:cs typeface="Baseliant" pitchFamily="50" charset="0"/>
              </a:rPr>
              <a:t>4 </a:t>
            </a:r>
            <a:r>
              <a:rPr lang="en-US" sz="2000" b="1" spc="-130" dirty="0" smtClean="0">
                <a:solidFill>
                  <a:srgbClr val="DC2436"/>
                </a:solidFill>
                <a:ea typeface="Dotum" panose="020B0600000101010101" pitchFamily="34" charset="-127"/>
                <a:cs typeface="Baseliant" pitchFamily="50" charset="0"/>
              </a:rPr>
              <a:t>403 700</a:t>
            </a:r>
            <a:r>
              <a:rPr lang="ru-RU" sz="2000" b="1" spc="-130" dirty="0" smtClean="0">
                <a:solidFill>
                  <a:srgbClr val="DC2436"/>
                </a:solidFill>
                <a:ea typeface="Dotum" panose="020B0600000101010101" pitchFamily="34" charset="-127"/>
                <a:cs typeface="Baseliant" pitchFamily="50" charset="0"/>
              </a:rPr>
              <a:t> </a:t>
            </a:r>
            <a:endParaRPr lang="ru-RU" sz="2000" b="1" spc="-130" dirty="0">
              <a:solidFill>
                <a:srgbClr val="DC2436"/>
              </a:solidFill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8350" y="1536589"/>
            <a:ext cx="46006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2000" b="1" spc="-130" dirty="0" smtClean="0">
                <a:solidFill>
                  <a:srgbClr val="DC2436"/>
                </a:solidFill>
                <a:ea typeface="Dotum" panose="020B0600000101010101" pitchFamily="34" charset="-127"/>
                <a:cs typeface="Baseliant" pitchFamily="50" charset="0"/>
              </a:rPr>
              <a:t>7</a:t>
            </a:r>
            <a:r>
              <a:rPr lang="ru-RU" sz="2000" b="1" spc="-130" dirty="0" smtClean="0">
                <a:solidFill>
                  <a:srgbClr val="DC2436"/>
                </a:solidFill>
                <a:ea typeface="Dotum" panose="020B0600000101010101" pitchFamily="34" charset="-127"/>
                <a:cs typeface="Baseliant" pitchFamily="50" charset="0"/>
              </a:rPr>
              <a:t>,2</a:t>
            </a:r>
            <a:endParaRPr lang="ru-RU" sz="2000" b="1" spc="-130" dirty="0">
              <a:solidFill>
                <a:srgbClr val="DC2436"/>
              </a:solidFill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1548000"/>
            <a:ext cx="105894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2000" b="1" spc="-130" dirty="0" smtClean="0">
                <a:solidFill>
                  <a:srgbClr val="DC2436"/>
                </a:solidFill>
                <a:ea typeface="Dotum" panose="020B0600000101010101" pitchFamily="34" charset="-127"/>
                <a:cs typeface="Baseliant" pitchFamily="50" charset="0"/>
              </a:rPr>
              <a:t>1 202 436</a:t>
            </a:r>
            <a:endParaRPr lang="ru-RU" sz="2000" b="1" spc="-130" dirty="0">
              <a:solidFill>
                <a:srgbClr val="DC2436"/>
              </a:solidFill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4128" y="1548000"/>
            <a:ext cx="105894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2000" b="1" spc="-130" dirty="0" smtClean="0">
                <a:solidFill>
                  <a:srgbClr val="DC2436"/>
                </a:solidFill>
                <a:ea typeface="Dotum" panose="020B0600000101010101" pitchFamily="34" charset="-127"/>
                <a:cs typeface="Baseliant" pitchFamily="50" charset="0"/>
              </a:rPr>
              <a:t>1 931 808</a:t>
            </a:r>
            <a:endParaRPr lang="ru-RU" sz="2000" b="1" spc="-130" dirty="0">
              <a:solidFill>
                <a:srgbClr val="DC2436"/>
              </a:solidFill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2240" y="1548000"/>
            <a:ext cx="105894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2000" b="1" spc="-130" dirty="0" smtClean="0">
                <a:solidFill>
                  <a:srgbClr val="DC2436"/>
                </a:solidFill>
                <a:ea typeface="Dotum" panose="020B0600000101010101" pitchFamily="34" charset="-127"/>
                <a:cs typeface="Baseliant" pitchFamily="50" charset="0"/>
              </a:rPr>
              <a:t>2 194 708</a:t>
            </a:r>
            <a:endParaRPr lang="ru-RU" sz="2000" b="1" spc="-130" dirty="0">
              <a:solidFill>
                <a:srgbClr val="DC2436"/>
              </a:solidFill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2779" y="1995684"/>
            <a:ext cx="81473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  <a:t>68</a:t>
            </a:r>
            <a:endParaRPr lang="ru-RU" sz="1400" spc="-30" dirty="0"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3728" y="1995686"/>
            <a:ext cx="864096" cy="22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  <a:t>3 556 500</a:t>
            </a:r>
            <a:endParaRPr lang="ru-RU" sz="1400" spc="-30" dirty="0"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6977" y="1995686"/>
            <a:ext cx="40075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  <a:t>5,8</a:t>
            </a:r>
            <a:endParaRPr lang="ru-RU" sz="1400" spc="-30" dirty="0"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2164" y="1995686"/>
            <a:ext cx="86979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  <a:t>1 450 000</a:t>
            </a:r>
            <a:endParaRPr lang="ru-RU" sz="1400" spc="-30" dirty="0"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12405" y="1995686"/>
            <a:ext cx="86979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  <a:t>2 222 901</a:t>
            </a:r>
            <a:endParaRPr lang="ru-RU" sz="1400" spc="-30" dirty="0"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20517" y="1995686"/>
            <a:ext cx="86979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  <a:t>2 382 701</a:t>
            </a:r>
            <a:endParaRPr lang="ru-RU" sz="1400" spc="-30" dirty="0"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0290" y="2427734"/>
            <a:ext cx="35971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  <a:t>51</a:t>
            </a:r>
            <a:endParaRPr lang="ru-RU" sz="1400" spc="-30" dirty="0"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3728" y="2427734"/>
            <a:ext cx="86409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>
                <a:ea typeface="Dotum" panose="020B0600000101010101" pitchFamily="34" charset="-127"/>
                <a:cs typeface="Baseliant" pitchFamily="50" charset="0"/>
              </a:rPr>
              <a:t>2 339 926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66864" y="2427734"/>
            <a:ext cx="40075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  <a:t>3,8</a:t>
            </a:r>
            <a:endParaRPr lang="ru-RU" sz="1400" spc="-30" dirty="0"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45914" y="2427734"/>
            <a:ext cx="86979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  <a:t>1 310 000</a:t>
            </a:r>
            <a:endParaRPr lang="ru-RU" sz="1400" spc="-30" dirty="0"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12405" y="2427734"/>
            <a:ext cx="86979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  <a:t>1 457 836</a:t>
            </a:r>
            <a:endParaRPr lang="ru-RU" sz="1400" spc="-30" dirty="0"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20517" y="2427734"/>
            <a:ext cx="86979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  <a:t>1 587 936</a:t>
            </a:r>
            <a:endParaRPr lang="ru-RU" sz="1400" spc="-30" dirty="0"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60500" y="3315189"/>
            <a:ext cx="864097" cy="45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  <a:t>ЕДИНЫЙ</a:t>
            </a:r>
            <a:b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</a:br>
            <a: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  <a:t>ТИРАЖ</a:t>
            </a:r>
            <a:endParaRPr lang="ru-RU" sz="1400" spc="-30" dirty="0"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24596" y="3459205"/>
            <a:ext cx="86409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>
                <a:ea typeface="Dotum" panose="020B0600000101010101" pitchFamily="34" charset="-127"/>
                <a:cs typeface="Baseliant" pitchFamily="50" charset="0"/>
              </a:rPr>
              <a:t>1 792 655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27845" y="3459205"/>
            <a:ext cx="40075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  <a:t>2,9</a:t>
            </a:r>
            <a:endParaRPr lang="ru-RU" sz="1400" spc="-30" dirty="0"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08659" y="3459205"/>
            <a:ext cx="74603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  <a:t>694 458</a:t>
            </a:r>
            <a:endParaRPr lang="ru-RU" sz="1400" spc="-30" dirty="0"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13273" y="3459205"/>
            <a:ext cx="86979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  <a:t>1 373 309</a:t>
            </a:r>
            <a:endParaRPr lang="ru-RU" sz="1400" spc="-30" dirty="0"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20517" y="3459205"/>
            <a:ext cx="86979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  <a:t>1 415 009</a:t>
            </a:r>
            <a:endParaRPr lang="ru-RU" sz="1400" spc="-30" dirty="0"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20208" y="2917780"/>
            <a:ext cx="35971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  <a:t>13</a:t>
            </a:r>
            <a:endParaRPr lang="ru-RU" sz="1400" spc="-30" dirty="0"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03645" y="2917780"/>
            <a:ext cx="86409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>
                <a:ea typeface="Dotum" panose="020B0600000101010101" pitchFamily="34" charset="-127"/>
                <a:cs typeface="Baseliant" pitchFamily="50" charset="0"/>
              </a:rPr>
              <a:t>2 076 727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06894" y="2917780"/>
            <a:ext cx="40075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  <a:t>3,4</a:t>
            </a:r>
            <a:endParaRPr lang="ru-RU" sz="1400" spc="-30" dirty="0"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87708" y="2917780"/>
            <a:ext cx="74603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  <a:t>925 714</a:t>
            </a:r>
            <a:endParaRPr lang="ru-RU" sz="1400" spc="-30" dirty="0"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92322" y="2917780"/>
            <a:ext cx="86979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  <a:t>1 086 810</a:t>
            </a:r>
            <a:endParaRPr lang="ru-RU" sz="1400" spc="-30" dirty="0"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51089" y="2917780"/>
            <a:ext cx="86979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spc="-30" dirty="0" smtClean="0">
                <a:ea typeface="Dotum" panose="020B0600000101010101" pitchFamily="34" charset="-127"/>
                <a:cs typeface="Baseliant" pitchFamily="50" charset="0"/>
              </a:rPr>
              <a:t>1 174 110</a:t>
            </a:r>
            <a:endParaRPr lang="ru-RU" sz="1400" spc="-30" dirty="0">
              <a:ea typeface="Dotum" panose="020B0600000101010101" pitchFamily="34" charset="-127"/>
              <a:cs typeface="Baseliant" pitchFamily="50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88024" y="4849004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latin typeface="Franklin Gothic Book" panose="020B0503020102020204" pitchFamily="34" charset="0"/>
                <a:cs typeface="Baseliant" pitchFamily="50" charset="0"/>
              </a:rPr>
              <a:t>***</a:t>
            </a:r>
            <a:r>
              <a:rPr lang="ru-RU" sz="800" dirty="0"/>
              <a:t>База данных: NRS-Россия (+</a:t>
            </a:r>
            <a:r>
              <a:rPr lang="ru-RU" sz="800" dirty="0" err="1"/>
              <a:t>Zodiac</a:t>
            </a:r>
            <a:r>
              <a:rPr lang="ru-RU" sz="800" dirty="0"/>
              <a:t>). Декабрь 2019 - Апрель 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71600" y="4443958"/>
            <a:ext cx="720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800" dirty="0" smtClean="0">
                <a:latin typeface="Franklin Gothic Book" panose="020B0503020102020204" pitchFamily="34" charset="0"/>
                <a:cs typeface="Baseliant" pitchFamily="50" charset="0"/>
              </a:rPr>
              <a:t>* «13 городов-миллионеров»: Новосибирск, Ростов-на-Дону, Волгоград/Астрахань, Екатеринбург, Казань/Чебоксары, Москва, Н. Новгород, Омск, Пермь, Самара/Тольятти, С-Петербург, Уфа, Челябинск/Магнитогорск.</a:t>
            </a:r>
          </a:p>
          <a:p>
            <a:pPr>
              <a:lnSpc>
                <a:spcPts val="1000"/>
              </a:lnSpc>
            </a:pPr>
            <a:r>
              <a:rPr lang="ru-RU" sz="800" dirty="0" smtClean="0">
                <a:latin typeface="Franklin Gothic Book" panose="020B0503020102020204" pitchFamily="34" charset="0"/>
                <a:cs typeface="Baseliant" pitchFamily="50" charset="0"/>
              </a:rPr>
              <a:t>** «Топ-18 бизнес-городов»: 13 городов-миллионеров + города с численностью свыше 700 тыс. человек: Воронеж, Красноярск, Саратов, Краснодар.</a:t>
            </a:r>
            <a:endParaRPr lang="ru-RU" sz="8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1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kravets\Desktop\Текущие рабочие файлы\ЛИЛЯ\ОЛЯ_ГРИШИНА\МЕДИАКИТ\5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511"/>
            <a:ext cx="1008112" cy="27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166" y="815682"/>
            <a:ext cx="3846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DC2436"/>
                </a:solidFill>
                <a:cs typeface="Baseliant" pitchFamily="50" charset="0"/>
              </a:rPr>
              <a:t>ЕЖЕНЕДЕЛЬНЫЙ ЖУРНАЛ</a:t>
            </a:r>
            <a:r>
              <a:rPr lang="ru-RU" sz="2200" b="1" dirty="0" smtClean="0">
                <a:solidFill>
                  <a:srgbClr val="DC2436"/>
                </a:solidFill>
                <a:latin typeface="Baseliant" pitchFamily="50" charset="0"/>
                <a:cs typeface="Baseliant" pitchFamily="50" charset="0"/>
              </a:rPr>
              <a:t/>
            </a:r>
            <a:br>
              <a:rPr lang="ru-RU" sz="2200" b="1" dirty="0" smtClean="0">
                <a:solidFill>
                  <a:srgbClr val="DC2436"/>
                </a:solidFill>
                <a:latin typeface="Baseliant" pitchFamily="50" charset="0"/>
                <a:cs typeface="Baseliant" pitchFamily="50" charset="0"/>
              </a:rPr>
            </a:br>
            <a:r>
              <a:rPr lang="ru-RU" sz="1000" b="1" dirty="0" smtClean="0">
                <a:solidFill>
                  <a:srgbClr val="DC2436"/>
                </a:solidFill>
                <a:cs typeface="Baseliant" pitchFamily="50" charset="0"/>
              </a:rPr>
              <a:t>С ТЕЛЕПРОГРАММОЙ</a:t>
            </a:r>
            <a:endParaRPr lang="ru-RU" sz="1000" b="1" dirty="0">
              <a:solidFill>
                <a:srgbClr val="DC2436"/>
              </a:solidFill>
              <a:cs typeface="Baseliant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1029" y="176601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DC2436"/>
                </a:solidFill>
                <a:cs typeface="Baseliant" pitchFamily="50" charset="0"/>
              </a:rPr>
              <a:t>ТОП</a:t>
            </a:r>
            <a:r>
              <a:rPr lang="ru-RU" sz="4800" b="1" dirty="0">
                <a:solidFill>
                  <a:srgbClr val="DC2436"/>
                </a:solidFill>
                <a:cs typeface="Baseliant" pitchFamily="50" charset="0"/>
              </a:rPr>
              <a:t>-</a:t>
            </a:r>
            <a:r>
              <a:rPr lang="ru-RU" sz="4800" b="1" dirty="0" smtClean="0">
                <a:solidFill>
                  <a:srgbClr val="DC2436"/>
                </a:solidFill>
                <a:cs typeface="Baseliant" pitchFamily="50" charset="0"/>
              </a:rPr>
              <a:t>10</a:t>
            </a:r>
            <a:endParaRPr lang="ru-RU" sz="4800" b="1" dirty="0">
              <a:solidFill>
                <a:srgbClr val="DC2436"/>
              </a:solidFill>
              <a:cs typeface="Baseliant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00" y="2181513"/>
            <a:ext cx="1266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Журнал входит в</a:t>
            </a:r>
            <a:endParaRPr lang="ru-RU" sz="12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5248" y="2084243"/>
            <a:ext cx="1626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Самых потребляемых</a:t>
            </a:r>
            <a:b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продуктов в России</a:t>
            </a:r>
            <a:r>
              <a:rPr lang="ru-RU" sz="1200" baseline="30000" dirty="0" smtClean="0">
                <a:latin typeface="Franklin Gothic Book" panose="020B0503020102020204" pitchFamily="34" charset="0"/>
                <a:cs typeface="Baseliant" pitchFamily="50" charset="0"/>
              </a:rPr>
              <a:t>*</a:t>
            </a:r>
            <a:endParaRPr lang="ru-RU" sz="1200" baseline="300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6328" y="2859782"/>
            <a:ext cx="1877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Россиянин старше 16 лет</a:t>
            </a:r>
            <a:b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читает наш </a:t>
            </a:r>
            <a:r>
              <a:rPr lang="ru-RU" sz="1200" dirty="0" err="1" smtClean="0">
                <a:latin typeface="Franklin Gothic Book" panose="020B0503020102020204" pitchFamily="34" charset="0"/>
                <a:cs typeface="Baseliant" pitchFamily="50" charset="0"/>
              </a:rPr>
              <a:t>телегид</a:t>
            </a:r>
            <a:r>
              <a:rPr lang="ru-RU" sz="1200" baseline="30000" dirty="0" smtClean="0">
                <a:latin typeface="Franklin Gothic Book" panose="020B0503020102020204" pitchFamily="34" charset="0"/>
                <a:cs typeface="Baseliant" pitchFamily="50" charset="0"/>
              </a:rPr>
              <a:t>*</a:t>
            </a:r>
            <a:endParaRPr lang="ru-RU" sz="1200" baseline="300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000" y="3014784"/>
            <a:ext cx="7208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Каждый</a:t>
            </a:r>
            <a:endParaRPr lang="ru-RU" sz="12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0838" y="2637948"/>
            <a:ext cx="141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DC2436"/>
                </a:solidFill>
                <a:cs typeface="Baseliant" pitchFamily="50" charset="0"/>
              </a:rPr>
              <a:t>10-й</a:t>
            </a:r>
            <a:endParaRPr lang="ru-RU" sz="4800" b="1" dirty="0">
              <a:solidFill>
                <a:srgbClr val="DC2436"/>
              </a:solidFill>
              <a:cs typeface="Baseliant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795886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Самый тиражный</a:t>
            </a:r>
            <a:b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журнал России, входит в</a:t>
            </a:r>
            <a:endParaRPr lang="ru-RU" sz="12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3120" y="346894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DC2436"/>
                </a:solidFill>
                <a:cs typeface="Baseliant" pitchFamily="50" charset="0"/>
              </a:rPr>
              <a:t>ТОП</a:t>
            </a:r>
            <a:r>
              <a:rPr lang="ru-RU" sz="2200" b="1" dirty="0" smtClean="0">
                <a:solidFill>
                  <a:srgbClr val="DC2436"/>
                </a:solidFill>
                <a:cs typeface="Baseliant" pitchFamily="50" charset="0"/>
              </a:rPr>
              <a:t>-</a:t>
            </a:r>
            <a:r>
              <a:rPr lang="ru-RU" sz="4800" b="1" dirty="0" smtClean="0">
                <a:solidFill>
                  <a:srgbClr val="DC2436"/>
                </a:solidFill>
                <a:cs typeface="Baseliant" pitchFamily="50" charset="0"/>
              </a:rPr>
              <a:t>10</a:t>
            </a:r>
            <a:endParaRPr lang="ru-RU" sz="4800" b="1" dirty="0">
              <a:solidFill>
                <a:srgbClr val="DC2436"/>
              </a:solidFill>
              <a:cs typeface="Baseliant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7904" y="3771440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Самых тиражных </a:t>
            </a:r>
            <a:b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журналов МИРА!</a:t>
            </a:r>
            <a:endParaRPr lang="ru-RU" sz="1200" baseline="300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4659982"/>
            <a:ext cx="3096344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600" dirty="0" smtClean="0">
                <a:latin typeface="Franklin Gothic Book" panose="020B0503020102020204" pitchFamily="34" charset="0"/>
                <a:cs typeface="Baseliant" pitchFamily="50" charset="0"/>
              </a:rPr>
              <a:t>Источник: *</a:t>
            </a:r>
            <a:r>
              <a:rPr lang="en-US" sz="600" dirty="0" err="1" smtClean="0">
                <a:latin typeface="Franklin Gothic Book" panose="020B0503020102020204" pitchFamily="34" charset="0"/>
                <a:cs typeface="Baseliant" pitchFamily="50" charset="0"/>
              </a:rPr>
              <a:t>Mediascope</a:t>
            </a:r>
            <a:r>
              <a:rPr lang="en-US" sz="600" dirty="0" smtClean="0">
                <a:latin typeface="Franklin Gothic Book" panose="020B0503020102020204" pitchFamily="34" charset="0"/>
                <a:cs typeface="Baseliant" pitchFamily="50" charset="0"/>
              </a:rPr>
              <a:t>/NRS-</a:t>
            </a:r>
            <a:r>
              <a:rPr lang="ru-RU" sz="600" dirty="0" smtClean="0">
                <a:latin typeface="Franklin Gothic Book" panose="020B0503020102020204" pitchFamily="34" charset="0"/>
                <a:cs typeface="Baseliant" pitchFamily="50" charset="0"/>
              </a:rPr>
              <a:t>Россия, 2019/1; **</a:t>
            </a:r>
            <a:r>
              <a:rPr lang="en-US" sz="600" dirty="0" err="1" smtClean="0">
                <a:latin typeface="Franklin Gothic Book" panose="020B0503020102020204" pitchFamily="34" charset="0"/>
                <a:cs typeface="Baseliant" pitchFamily="50" charset="0"/>
              </a:rPr>
              <a:t>M’Index</a:t>
            </a:r>
            <a:r>
              <a:rPr lang="ru-RU" sz="600" dirty="0" smtClean="0">
                <a:latin typeface="Franklin Gothic Book" panose="020B0503020102020204" pitchFamily="34" charset="0"/>
                <a:cs typeface="Baseliant" pitchFamily="50" charset="0"/>
              </a:rPr>
              <a:t>, Россия 2018/2-е полугодие</a:t>
            </a:r>
            <a:endParaRPr lang="ru-RU" sz="6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2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kravets\Desktop\Текущие рабочие файлы\ЛИЛЯ\ОЛЯ_ГРИШИНА\МЕДИАКИТ\7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8" y="0"/>
            <a:ext cx="914815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511"/>
            <a:ext cx="1008112" cy="27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166" y="815682"/>
            <a:ext cx="4854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C2132"/>
                </a:solidFill>
                <a:cs typeface="Baseliant" pitchFamily="50" charset="0"/>
              </a:rPr>
              <a:t>АУДИТОРИЯ</a:t>
            </a:r>
            <a:endParaRPr lang="ru-RU" sz="2200" b="1" dirty="0">
              <a:solidFill>
                <a:srgbClr val="CC2132"/>
              </a:solidFill>
              <a:cs typeface="Baseliant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830707"/>
            <a:ext cx="990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150" dirty="0" smtClean="0">
                <a:solidFill>
                  <a:srgbClr val="DC2436"/>
                </a:solidFill>
                <a:cs typeface="Baseliant" pitchFamily="50" charset="0"/>
              </a:rPr>
              <a:t>66 </a:t>
            </a:r>
            <a:r>
              <a:rPr lang="ru-RU" sz="3500" b="1" i="1" spc="-150" dirty="0">
                <a:solidFill>
                  <a:srgbClr val="DC2436"/>
                </a:solidFill>
                <a:cs typeface="Baseliant" pitchFamily="50" charset="0"/>
              </a:rPr>
              <a:t>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6000" y="1747415"/>
            <a:ext cx="952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ЖЕНЩИНЫ</a:t>
            </a:r>
            <a:endParaRPr lang="ru-RU" sz="12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3" y="2245892"/>
            <a:ext cx="990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150" dirty="0" smtClean="0">
                <a:solidFill>
                  <a:srgbClr val="DC2436"/>
                </a:solidFill>
                <a:cs typeface="Baseliant" pitchFamily="50" charset="0"/>
              </a:rPr>
              <a:t>59 </a:t>
            </a:r>
            <a:r>
              <a:rPr lang="ru-RU" sz="3500" b="1" i="1" spc="-150" dirty="0">
                <a:solidFill>
                  <a:srgbClr val="DC2436"/>
                </a:solidFill>
                <a:cs typeface="Baseliant" pitchFamily="50" charset="0"/>
              </a:rPr>
              <a:t>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6000" y="2162600"/>
            <a:ext cx="1687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ЧИТАТЕЛЕЙ РАБОТАЮТ</a:t>
            </a:r>
            <a:endParaRPr lang="ru-RU" sz="12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2757577"/>
            <a:ext cx="990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150" dirty="0" smtClean="0">
                <a:solidFill>
                  <a:srgbClr val="DC2436"/>
                </a:solidFill>
                <a:cs typeface="Baseliant" pitchFamily="50" charset="0"/>
              </a:rPr>
              <a:t>40 </a:t>
            </a:r>
            <a:r>
              <a:rPr lang="ru-RU" sz="3500" b="1" i="1" spc="-150" dirty="0">
                <a:solidFill>
                  <a:srgbClr val="DC2436"/>
                </a:solidFill>
                <a:cs typeface="Baseliant" pitchFamily="50" charset="0"/>
              </a:rPr>
              <a:t>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6000" y="2674285"/>
            <a:ext cx="2422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РУКОВОДИТЕЛИ, СПЕЦИАЛИСТЫ,</a:t>
            </a:r>
            <a:b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СЛУЖАЩИЕ</a:t>
            </a:r>
            <a:endParaRPr lang="ru-RU" sz="12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000" y="3263044"/>
            <a:ext cx="990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150" dirty="0" smtClean="0">
                <a:solidFill>
                  <a:srgbClr val="DC2436"/>
                </a:solidFill>
                <a:cs typeface="Baseliant" pitchFamily="50" charset="0"/>
              </a:rPr>
              <a:t>60 </a:t>
            </a:r>
            <a:r>
              <a:rPr lang="ru-RU" sz="3500" b="1" i="1" spc="-150" dirty="0">
                <a:solidFill>
                  <a:srgbClr val="DC2436"/>
                </a:solidFill>
                <a:cs typeface="Baseliant" pitchFamily="50" charset="0"/>
              </a:rPr>
              <a:t>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6000" y="3179752"/>
            <a:ext cx="15368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ЗАМУЖЕМ, ЖЕНАТЫ</a:t>
            </a:r>
            <a:endParaRPr lang="ru-RU" sz="12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8000" y="3693681"/>
            <a:ext cx="990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150" dirty="0" smtClean="0">
                <a:solidFill>
                  <a:srgbClr val="DC2436"/>
                </a:solidFill>
                <a:cs typeface="Baseliant" pitchFamily="50" charset="0"/>
              </a:rPr>
              <a:t>59 </a:t>
            </a:r>
            <a:r>
              <a:rPr lang="ru-RU" sz="3500" b="1" i="1" spc="-150" dirty="0">
                <a:solidFill>
                  <a:srgbClr val="DC2436"/>
                </a:solidFill>
                <a:cs typeface="Baseliant" pitchFamily="50" charset="0"/>
              </a:rPr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36000" y="3610389"/>
            <a:ext cx="2504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ВЕДУТ АКТИВНЫЙ ОБРАЗ ЖИЗНИ</a:t>
            </a:r>
            <a:r>
              <a:rPr lang="ru-RU" sz="1200" baseline="30000" dirty="0">
                <a:latin typeface="Franklin Gothic Book" panose="020B0503020102020204" pitchFamily="34" charset="0"/>
                <a:cs typeface="Baseliant" pitchFamily="50" charset="0"/>
              </a:rPr>
              <a:t>*</a:t>
            </a:r>
          </a:p>
          <a:p>
            <a:pPr>
              <a:lnSpc>
                <a:spcPts val="1200"/>
              </a:lnSpc>
            </a:pPr>
            <a:endParaRPr lang="ru-RU" sz="12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4197737"/>
            <a:ext cx="990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150" dirty="0" smtClean="0">
                <a:solidFill>
                  <a:srgbClr val="DC2436"/>
                </a:solidFill>
                <a:cs typeface="Baseliant" pitchFamily="50" charset="0"/>
              </a:rPr>
              <a:t>55 </a:t>
            </a:r>
            <a:r>
              <a:rPr lang="ru-RU" sz="3500" b="1" i="1" spc="-150" dirty="0">
                <a:solidFill>
                  <a:srgbClr val="DC2436"/>
                </a:solidFill>
                <a:cs typeface="Baseliant" pitchFamily="50" charset="0"/>
              </a:rPr>
              <a:t>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36000" y="4114445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ИМЕЮТ АВТОМОБИЛЬ В СЕМЬЕ</a:t>
            </a:r>
            <a:r>
              <a:rPr lang="ru-RU" sz="1200" baseline="30000" dirty="0" smtClean="0">
                <a:latin typeface="Franklin Gothic Book" panose="020B0503020102020204" pitchFamily="34" charset="0"/>
                <a:cs typeface="Baseliant" pitchFamily="50" charset="0"/>
              </a:rPr>
              <a:t>*</a:t>
            </a:r>
            <a:endParaRPr lang="ru-RU" sz="1200" baseline="300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28" y="473199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/>
              <a:t>Б</a:t>
            </a:r>
            <a:r>
              <a:rPr lang="ru-RU" sz="800" b="1" dirty="0" smtClean="0"/>
              <a:t>аза </a:t>
            </a:r>
            <a:r>
              <a:rPr lang="ru-RU" sz="800" b="1" dirty="0"/>
              <a:t>данных:  NRS-Россия (16+). Март 2020 - Июль </a:t>
            </a:r>
            <a:r>
              <a:rPr lang="ru-RU" sz="800" b="1" dirty="0" smtClean="0"/>
              <a:t>2020</a:t>
            </a:r>
          </a:p>
          <a:p>
            <a:r>
              <a:rPr lang="ru-RU" sz="800" b="1" dirty="0" smtClean="0"/>
              <a:t>*База данных: </a:t>
            </a:r>
            <a:r>
              <a:rPr lang="ru-RU" sz="800" b="1" dirty="0" err="1" smtClean="0"/>
              <a:t>M'Index</a:t>
            </a:r>
            <a:r>
              <a:rPr lang="ru-RU" sz="800" b="1" dirty="0" smtClean="0"/>
              <a:t> 2019/2 полугодие - Россия 12+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15995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"/>
            <a:ext cx="9144000" cy="514083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511"/>
            <a:ext cx="1008112" cy="27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166" y="815682"/>
            <a:ext cx="4854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C2132"/>
                </a:solidFill>
                <a:cs typeface="Baseliant" pitchFamily="50" charset="0"/>
              </a:rPr>
              <a:t>САМОЕ ЧИТАЕМОЕ</a:t>
            </a:r>
          </a:p>
          <a:p>
            <a:r>
              <a:rPr lang="ru-RU" sz="2200" b="1" dirty="0" smtClean="0">
                <a:solidFill>
                  <a:srgbClr val="CC2132"/>
                </a:solidFill>
                <a:cs typeface="Baseliant" pitchFamily="50" charset="0"/>
              </a:rPr>
              <a:t>ИЗДАНИЕ В РОССИИ</a:t>
            </a:r>
            <a:endParaRPr lang="ru-RU" sz="2200" b="1" dirty="0">
              <a:solidFill>
                <a:srgbClr val="CC2132"/>
              </a:solidFill>
              <a:cs typeface="Baseliant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79896" y="3282311"/>
            <a:ext cx="1794942" cy="22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14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Baseliant" pitchFamily="50" charset="0"/>
              </a:rPr>
              <a:t>АНТЕННА-ТЕЛЕСЕМЬ</a:t>
            </a:r>
            <a:endParaRPr lang="ru-RU" sz="1400" dirty="0">
              <a:solidFill>
                <a:schemeClr val="bg1"/>
              </a:solidFill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226256" y="3462329"/>
            <a:ext cx="1722933" cy="22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14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Baseliant" pitchFamily="50" charset="0"/>
              </a:rPr>
              <a:t>Аргументы и факты</a:t>
            </a:r>
            <a:endParaRPr lang="ru-RU" sz="1400" dirty="0">
              <a:solidFill>
                <a:schemeClr val="bg1"/>
              </a:solidFill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2634264" y="3730359"/>
            <a:ext cx="172151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4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Baseliant" pitchFamily="50" charset="0"/>
              </a:rPr>
              <a:t>Комсомольская</a:t>
            </a:r>
            <a:br>
              <a:rPr lang="ru-RU" sz="14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Baseliant" pitchFamily="50" charset="0"/>
              </a:rPr>
              <a:t>правда (</a:t>
            </a:r>
            <a:r>
              <a:rPr lang="en-US" sz="14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Baseliant" pitchFamily="50" charset="0"/>
              </a:rPr>
              <a:t>W</a:t>
            </a:r>
            <a:r>
              <a:rPr lang="ru-RU" sz="14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Baseliant" pitchFamily="50" charset="0"/>
              </a:rPr>
              <a:t>)</a:t>
            </a:r>
            <a:endParaRPr lang="ru-RU" sz="1400" dirty="0">
              <a:solidFill>
                <a:schemeClr val="bg1"/>
              </a:solidFill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071254" y="3879050"/>
            <a:ext cx="1721519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400" dirty="0">
                <a:solidFill>
                  <a:schemeClr val="bg1"/>
                </a:solidFill>
                <a:latin typeface="Franklin Gothic Book" panose="020B0503020102020204" pitchFamily="34" charset="0"/>
                <a:cs typeface="Baseliant" pitchFamily="50" charset="0"/>
              </a:rPr>
              <a:t>Телепрограмма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5515430" y="3997448"/>
            <a:ext cx="1497519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400" dirty="0">
                <a:solidFill>
                  <a:schemeClr val="bg1"/>
                </a:solidFill>
                <a:latin typeface="Franklin Gothic Book" panose="020B0503020102020204" pitchFamily="34" charset="0"/>
                <a:cs typeface="Baseliant" pitchFamily="50" charset="0"/>
              </a:rPr>
              <a:t>7 дней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031651" y="4001777"/>
            <a:ext cx="1201380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4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Baseliant" pitchFamily="50" charset="0"/>
              </a:rPr>
              <a:t>Лиза</a:t>
            </a:r>
            <a:endParaRPr lang="ru-RU" sz="1400" dirty="0">
              <a:solidFill>
                <a:schemeClr val="bg1"/>
              </a:solidFill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8084" y="4928974"/>
            <a:ext cx="25202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600" dirty="0"/>
              <a:t>База данных: </a:t>
            </a:r>
            <a:r>
              <a:rPr lang="ru-RU" sz="600" dirty="0" err="1"/>
              <a:t>Mediascope</a:t>
            </a:r>
            <a:r>
              <a:rPr lang="ru-RU" sz="600" dirty="0"/>
              <a:t>, NRS России, Май-Октябрь 2020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534" y="1763256"/>
            <a:ext cx="72008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dirty="0" smtClean="0">
                <a:latin typeface="Franklin Gothic Heavy" panose="020B0903020102020204" pitchFamily="34" charset="0"/>
                <a:cs typeface="Baseliant" pitchFamily="50" charset="0"/>
              </a:rPr>
              <a:t>4</a:t>
            </a:r>
            <a:r>
              <a:rPr lang="ru-RU" dirty="0" smtClean="0">
                <a:latin typeface="Franklin Gothic Heavy" panose="020B0903020102020204" pitchFamily="34" charset="0"/>
                <a:cs typeface="Baseliant" pitchFamily="50" charset="0"/>
              </a:rPr>
              <a:t>,4</a:t>
            </a:r>
            <a:br>
              <a:rPr lang="ru-RU" dirty="0" smtClean="0">
                <a:latin typeface="Franklin Gothic Heavy" panose="020B0903020102020204" pitchFamily="34" charset="0"/>
                <a:cs typeface="Baseliant" pitchFamily="50" charset="0"/>
              </a:rPr>
            </a:br>
            <a:r>
              <a:rPr lang="ru-RU" dirty="0" smtClean="0">
                <a:latin typeface="Franklin Gothic Heavy" panose="020B0903020102020204" pitchFamily="34" charset="0"/>
                <a:cs typeface="Baseliant" pitchFamily="50" charset="0"/>
              </a:rPr>
              <a:t>млн.</a:t>
            </a:r>
            <a:br>
              <a:rPr lang="ru-RU" dirty="0" smtClean="0">
                <a:latin typeface="Franklin Gothic Heavy" panose="020B0903020102020204" pitchFamily="34" charset="0"/>
                <a:cs typeface="Baseliant" pitchFamily="50" charset="0"/>
              </a:rPr>
            </a:br>
            <a:r>
              <a:rPr lang="ru-RU" dirty="0" smtClean="0">
                <a:latin typeface="Franklin Gothic Heavy" panose="020B0903020102020204" pitchFamily="34" charset="0"/>
                <a:cs typeface="Baseliant" pitchFamily="50" charset="0"/>
              </a:rPr>
              <a:t>чел.</a:t>
            </a:r>
            <a:endParaRPr lang="ru-RU" dirty="0">
              <a:latin typeface="Franklin Gothic Heavy" panose="020B0903020102020204" pitchFamily="34" charset="0"/>
              <a:cs typeface="Baseliant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3688" y="2139702"/>
            <a:ext cx="648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b="1" dirty="0" smtClean="0">
                <a:latin typeface="Franklin Gothic Book" panose="020B0503020102020204" pitchFamily="34" charset="0"/>
                <a:cs typeface="Baseliant" pitchFamily="50" charset="0"/>
              </a:rPr>
              <a:t>3</a:t>
            </a:r>
            <a: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  <a:t>,5</a:t>
            </a:r>
            <a:b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  <a:t>млн.</a:t>
            </a:r>
            <a:b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  <a:t>чел.</a:t>
            </a:r>
            <a:endParaRPr lang="ru-RU" b="1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3848" y="2499742"/>
            <a:ext cx="648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b="1" dirty="0" smtClean="0">
                <a:latin typeface="Franklin Gothic Book" panose="020B0503020102020204" pitchFamily="34" charset="0"/>
                <a:cs typeface="Baseliant" pitchFamily="50" charset="0"/>
              </a:rPr>
              <a:t>2,</a:t>
            </a:r>
            <a: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  <a:t>1</a:t>
            </a:r>
            <a:b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  <a:t>млн.</a:t>
            </a:r>
            <a:b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  <a:t>чел.</a:t>
            </a:r>
            <a:endParaRPr lang="ru-RU" b="1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07977" y="2571750"/>
            <a:ext cx="648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b="1" dirty="0" smtClean="0">
                <a:latin typeface="Franklin Gothic Book" panose="020B0503020102020204" pitchFamily="34" charset="0"/>
                <a:cs typeface="Baseliant" pitchFamily="50" charset="0"/>
              </a:rPr>
              <a:t>2,0</a:t>
            </a:r>
            <a: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  <a:t/>
            </a:r>
            <a:b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  <a:t>млн.</a:t>
            </a:r>
            <a:b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  <a:t>чел.</a:t>
            </a:r>
            <a:endParaRPr lang="ru-RU" b="1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0153" y="2787774"/>
            <a:ext cx="648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b="1" dirty="0" smtClean="0">
                <a:latin typeface="Franklin Gothic Book" panose="020B0503020102020204" pitchFamily="34" charset="0"/>
                <a:cs typeface="Baseliant" pitchFamily="50" charset="0"/>
              </a:rPr>
              <a:t>1,7</a:t>
            </a:r>
            <a: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  <a:t/>
            </a:r>
            <a:b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  <a:t>млн.</a:t>
            </a:r>
            <a:b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  <a:t>чел.</a:t>
            </a:r>
            <a:endParaRPr lang="ru-RU" b="1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8305" y="2939237"/>
            <a:ext cx="648071" cy="56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b="1" dirty="0" smtClean="0">
                <a:latin typeface="Franklin Gothic Book" panose="020B0503020102020204" pitchFamily="34" charset="0"/>
                <a:cs typeface="Baseliant" pitchFamily="50" charset="0"/>
              </a:rPr>
              <a:t>1,1</a:t>
            </a:r>
            <a: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  <a:t/>
            </a:r>
            <a:b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  <a:t>млн.</a:t>
            </a:r>
            <a:b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b="1" dirty="0" smtClean="0">
                <a:latin typeface="Franklin Gothic Book" panose="020B0503020102020204" pitchFamily="34" charset="0"/>
                <a:cs typeface="Baseliant" pitchFamily="50" charset="0"/>
              </a:rPr>
              <a:t>чел.</a:t>
            </a:r>
            <a:endParaRPr lang="ru-RU" b="1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5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kravets\Desktop\Текущие рабочие файлы\ЛИЛЯ\ОЛЯ_ГРИШИНА\МЕДИАКИТ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06"/>
            <a:ext cx="9144000" cy="51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511"/>
            <a:ext cx="1008112" cy="27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166" y="815682"/>
            <a:ext cx="4854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C2132"/>
                </a:solidFill>
                <a:cs typeface="Baseliant" pitchFamily="50" charset="0"/>
              </a:rPr>
              <a:t>РАСПРОСТРАНЕНИЕ  ЖУРНАЛА</a:t>
            </a:r>
            <a:endParaRPr lang="ru-RU" sz="2200" b="1" dirty="0">
              <a:solidFill>
                <a:srgbClr val="CC2132"/>
              </a:solidFill>
              <a:cs typeface="Baseliant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172312"/>
            <a:ext cx="2063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900" b="1" dirty="0" smtClean="0">
                <a:cs typeface="Baseliant" pitchFamily="50" charset="0"/>
              </a:rPr>
              <a:t>ГЕОГРАФИЧЕСКИЙ ОХВАТ – 61 ГОРОД</a:t>
            </a:r>
            <a:br>
              <a:rPr lang="ru-RU" sz="900" b="1" dirty="0" smtClean="0">
                <a:cs typeface="Baseliant" pitchFamily="50" charset="0"/>
              </a:rPr>
            </a:br>
            <a:r>
              <a:rPr lang="ru-RU" sz="900" b="1" dirty="0" smtClean="0">
                <a:cs typeface="Baseliant" pitchFamily="50" charset="0"/>
              </a:rPr>
              <a:t>РОССИИ И 3 ГОРОДА СНГ</a:t>
            </a:r>
            <a:endParaRPr lang="ru-RU" sz="900" b="1" dirty="0">
              <a:cs typeface="Baseliant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1222323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spc="-150" dirty="0" smtClean="0">
                <a:cs typeface="Baseliant" pitchFamily="50" charset="0"/>
              </a:rPr>
              <a:t>6,5 </a:t>
            </a:r>
            <a:r>
              <a:rPr lang="ru-RU" b="1" i="1" spc="-150" dirty="0">
                <a:cs typeface="Baseliant" pitchFamily="50" charset="0"/>
              </a:rPr>
              <a:t>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1707654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spc="-150" dirty="0" smtClean="0">
                <a:cs typeface="Baseliant" pitchFamily="50" charset="0"/>
              </a:rPr>
              <a:t>15,2 </a:t>
            </a:r>
            <a:r>
              <a:rPr lang="ru-RU" b="1" i="1" spc="-150" dirty="0">
                <a:cs typeface="Baseliant" pitchFamily="50" charset="0"/>
              </a:rPr>
              <a:t>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9793" y="3621673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spc="-150" dirty="0" smtClean="0">
                <a:cs typeface="Baseliant" pitchFamily="50" charset="0"/>
              </a:rPr>
              <a:t>9,2 </a:t>
            </a:r>
            <a:r>
              <a:rPr lang="ru-RU" b="1" i="1" spc="-150" dirty="0">
                <a:cs typeface="Baseliant" pitchFamily="50" charset="0"/>
              </a:rPr>
              <a:t>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7377" y="3579862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spc="-150" dirty="0" smtClean="0">
                <a:cs typeface="Baseliant" pitchFamily="50" charset="0"/>
              </a:rPr>
              <a:t>17,5 </a:t>
            </a:r>
            <a:r>
              <a:rPr lang="ru-RU" b="1" i="1" spc="-150" dirty="0" smtClean="0">
                <a:cs typeface="Baseliant" pitchFamily="50" charset="0"/>
              </a:rPr>
              <a:t>%</a:t>
            </a:r>
            <a:endParaRPr lang="ru-RU" b="1" i="1" spc="-150" dirty="0">
              <a:cs typeface="Baseliant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3846923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spc="-150" dirty="0" smtClean="0">
                <a:cs typeface="Baseliant" pitchFamily="50" charset="0"/>
              </a:rPr>
              <a:t>9,6 </a:t>
            </a:r>
            <a:r>
              <a:rPr lang="ru-RU" b="1" i="1" spc="-150" dirty="0" smtClean="0">
                <a:cs typeface="Baseliant" pitchFamily="50" charset="0"/>
              </a:rPr>
              <a:t>%</a:t>
            </a:r>
            <a:endParaRPr lang="ru-RU" b="1" i="1" spc="-150" dirty="0">
              <a:cs typeface="Baseliant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9871" y="4587974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spc="-150" dirty="0" smtClean="0">
                <a:cs typeface="Baseliant" pitchFamily="50" charset="0"/>
              </a:rPr>
              <a:t>16,3 </a:t>
            </a:r>
            <a:r>
              <a:rPr lang="ru-RU" b="1" i="1" spc="-150" dirty="0" smtClean="0">
                <a:cs typeface="Baseliant" pitchFamily="50" charset="0"/>
              </a:rPr>
              <a:t>%</a:t>
            </a:r>
            <a:endParaRPr lang="ru-RU" b="1" i="1" spc="-150" dirty="0">
              <a:cs typeface="Baseliant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8307" y="1898484"/>
            <a:ext cx="851515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900" dirty="0" smtClean="0">
                <a:cs typeface="Baseliant" pitchFamily="50" charset="0"/>
              </a:rPr>
              <a:t>Центральный</a:t>
            </a:r>
          </a:p>
          <a:p>
            <a:pPr algn="r">
              <a:lnSpc>
                <a:spcPts val="1000"/>
              </a:lnSpc>
            </a:pPr>
            <a:r>
              <a:rPr lang="ru-RU" sz="900" dirty="0" smtClean="0">
                <a:cs typeface="Baseliant" pitchFamily="50" charset="0"/>
              </a:rPr>
              <a:t>округ</a:t>
            </a:r>
            <a:endParaRPr lang="ru-RU" sz="900" dirty="0">
              <a:cs typeface="Baseliant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8514" y="3807113"/>
            <a:ext cx="85472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900" dirty="0" smtClean="0">
                <a:cs typeface="Baseliant" pitchFamily="50" charset="0"/>
              </a:rPr>
              <a:t>Приволжский</a:t>
            </a:r>
          </a:p>
          <a:p>
            <a:pPr algn="r">
              <a:lnSpc>
                <a:spcPts val="1000"/>
              </a:lnSpc>
            </a:pPr>
            <a:r>
              <a:rPr lang="ru-RU" sz="900" dirty="0" smtClean="0">
                <a:cs typeface="Baseliant" pitchFamily="50" charset="0"/>
              </a:rPr>
              <a:t>округ</a:t>
            </a:r>
            <a:endParaRPr lang="ru-RU" sz="900" dirty="0">
              <a:cs typeface="Baseliant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9352" y="3867894"/>
            <a:ext cx="562975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900" dirty="0" smtClean="0">
                <a:cs typeface="Baseliant" pitchFamily="50" charset="0"/>
              </a:rPr>
              <a:t>Южный</a:t>
            </a:r>
          </a:p>
          <a:p>
            <a:pPr algn="r">
              <a:lnSpc>
                <a:spcPts val="1000"/>
              </a:lnSpc>
            </a:pPr>
            <a:r>
              <a:rPr lang="ru-RU" sz="900" dirty="0" smtClean="0">
                <a:cs typeface="Baseliant" pitchFamily="50" charset="0"/>
              </a:rPr>
              <a:t>округ</a:t>
            </a:r>
            <a:endParaRPr lang="ru-RU" sz="900" dirty="0">
              <a:cs typeface="Baseliant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5856" y="4011910"/>
            <a:ext cx="70243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900" dirty="0" smtClean="0">
                <a:cs typeface="Baseliant" pitchFamily="50" charset="0"/>
              </a:rPr>
              <a:t>Уральский</a:t>
            </a:r>
          </a:p>
          <a:p>
            <a:pPr algn="r">
              <a:lnSpc>
                <a:spcPts val="1000"/>
              </a:lnSpc>
            </a:pPr>
            <a:r>
              <a:rPr lang="ru-RU" sz="900" dirty="0" smtClean="0">
                <a:cs typeface="Baseliant" pitchFamily="50" charset="0"/>
              </a:rPr>
              <a:t>округ</a:t>
            </a:r>
            <a:endParaRPr lang="ru-RU" sz="900" dirty="0">
              <a:cs typeface="Baseliant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6016" y="4784929"/>
            <a:ext cx="72648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900" dirty="0" smtClean="0">
                <a:cs typeface="Baseliant" pitchFamily="50" charset="0"/>
              </a:rPr>
              <a:t>Сибирский</a:t>
            </a:r>
          </a:p>
          <a:p>
            <a:pPr>
              <a:lnSpc>
                <a:spcPts val="1000"/>
              </a:lnSpc>
            </a:pPr>
            <a:r>
              <a:rPr lang="ru-RU" sz="900" dirty="0" smtClean="0">
                <a:cs typeface="Baseliant" pitchFamily="50" charset="0"/>
              </a:rPr>
              <a:t>округ</a:t>
            </a:r>
            <a:endParaRPr lang="ru-RU" sz="900" dirty="0">
              <a:cs typeface="Baseliant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1800" y="1347614"/>
            <a:ext cx="5550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900" dirty="0" smtClean="0">
                <a:cs typeface="Baseliant" pitchFamily="50" charset="0"/>
              </a:rPr>
              <a:t>Страны</a:t>
            </a:r>
          </a:p>
          <a:p>
            <a:pPr>
              <a:lnSpc>
                <a:spcPts val="1000"/>
              </a:lnSpc>
            </a:pPr>
            <a:r>
              <a:rPr lang="ru-RU" sz="900" dirty="0" smtClean="0">
                <a:cs typeface="Baseliant" pitchFamily="50" charset="0"/>
              </a:rPr>
              <a:t>СНГ</a:t>
            </a:r>
            <a:endParaRPr lang="ru-RU" sz="900" dirty="0">
              <a:cs typeface="Baseliant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7724" y="1419622"/>
            <a:ext cx="1082348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900" dirty="0" smtClean="0">
                <a:cs typeface="Baseliant" pitchFamily="50" charset="0"/>
              </a:rPr>
              <a:t>Северо-Западный</a:t>
            </a:r>
          </a:p>
          <a:p>
            <a:pPr>
              <a:lnSpc>
                <a:spcPts val="1000"/>
              </a:lnSpc>
            </a:pPr>
            <a:r>
              <a:rPr lang="ru-RU" sz="900" dirty="0" smtClean="0">
                <a:cs typeface="Baseliant" pitchFamily="50" charset="0"/>
              </a:rPr>
              <a:t>округ</a:t>
            </a:r>
            <a:endParaRPr lang="ru-RU" sz="900" dirty="0">
              <a:cs typeface="Baseliant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2427734"/>
            <a:ext cx="112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900" dirty="0" smtClean="0">
                <a:cs typeface="Baseliant" pitchFamily="50" charset="0"/>
              </a:rPr>
              <a:t>Москва</a:t>
            </a:r>
            <a:br>
              <a:rPr lang="ru-RU" sz="900" dirty="0" smtClean="0">
                <a:cs typeface="Baseliant" pitchFamily="50" charset="0"/>
              </a:rPr>
            </a:br>
            <a:r>
              <a:rPr lang="ru-RU" sz="900" dirty="0" smtClean="0">
                <a:cs typeface="Baseliant" pitchFamily="50" charset="0"/>
              </a:rPr>
              <a:t>и Московская</a:t>
            </a:r>
            <a:br>
              <a:rPr lang="ru-RU" sz="900" dirty="0" smtClean="0">
                <a:cs typeface="Baseliant" pitchFamily="50" charset="0"/>
              </a:rPr>
            </a:br>
            <a:r>
              <a:rPr lang="ru-RU" sz="900" dirty="0" smtClean="0">
                <a:cs typeface="Baseliant" pitchFamily="50" charset="0"/>
              </a:rPr>
              <a:t>область</a:t>
            </a:r>
            <a:endParaRPr lang="ru-RU" sz="900" dirty="0">
              <a:cs typeface="Baseliant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1184" y="2283718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spc="-150" dirty="0" smtClean="0">
                <a:solidFill>
                  <a:srgbClr val="DC2436"/>
                </a:solidFill>
                <a:cs typeface="Baseliant" pitchFamily="50" charset="0"/>
              </a:rPr>
              <a:t>19,2 </a:t>
            </a:r>
            <a:r>
              <a:rPr lang="ru-RU" b="1" i="1" spc="-150" dirty="0">
                <a:solidFill>
                  <a:srgbClr val="DC2436"/>
                </a:solidFill>
                <a:cs typeface="Baseliant" pitchFamily="50" charset="0"/>
              </a:rPr>
              <a:t>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528" y="2943017"/>
            <a:ext cx="140298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900" b="1" dirty="0" smtClean="0">
                <a:cs typeface="Baseliant" pitchFamily="50" charset="0"/>
              </a:rPr>
              <a:t>САМЫЙ БОЛЬШОЙ ПРОДАВАЙМЫЙ ТИРАЖ</a:t>
            </a:r>
            <a:endParaRPr lang="ru-RU" sz="900" b="1" dirty="0">
              <a:cs typeface="Baseliant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7255" y="1172277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spc="-150" dirty="0" smtClean="0">
                <a:cs typeface="Baseliant" pitchFamily="50" charset="0"/>
              </a:rPr>
              <a:t>5,1 </a:t>
            </a:r>
            <a:r>
              <a:rPr lang="ru-RU" b="1" i="1" spc="-150" dirty="0">
                <a:cs typeface="Baseliant" pitchFamily="50" charset="0"/>
              </a:rPr>
              <a:t>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56176" y="1534668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spc="-150" dirty="0" smtClean="0">
                <a:cs typeface="Baseliant" pitchFamily="50" charset="0"/>
              </a:rPr>
              <a:t>1,4 </a:t>
            </a:r>
            <a:r>
              <a:rPr lang="ru-RU" b="1" i="1" spc="-150" dirty="0">
                <a:cs typeface="Baseliant" pitchFamily="50" charset="0"/>
              </a:rPr>
              <a:t>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53948" y="1731967"/>
            <a:ext cx="107593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900" dirty="0" smtClean="0">
                <a:cs typeface="Baseliant" pitchFamily="50" charset="0"/>
              </a:rPr>
              <a:t>Дальневосточный</a:t>
            </a:r>
          </a:p>
          <a:p>
            <a:pPr>
              <a:lnSpc>
                <a:spcPts val="1000"/>
              </a:lnSpc>
            </a:pPr>
            <a:r>
              <a:rPr lang="ru-RU" sz="900" dirty="0" smtClean="0">
                <a:cs typeface="Baseliant" pitchFamily="50" charset="0"/>
              </a:rPr>
              <a:t>округ</a:t>
            </a:r>
            <a:endParaRPr lang="ru-RU" sz="900" dirty="0">
              <a:cs typeface="Baselian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6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kravets\Desktop\Текущие рабочие файлы\ЛИЛЯ\ОЛЯ_ГРИШИНА\МЕДИАКИТ\1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" y="0"/>
            <a:ext cx="914815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511"/>
            <a:ext cx="1008112" cy="27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707654"/>
            <a:ext cx="2367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ЭКСКЛЮЗИВНЫЕ ФОТОСЪЕМКИ</a:t>
            </a:r>
            <a:b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</a:b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СО ЗВЕЗДАМИ</a:t>
            </a:r>
            <a:endParaRPr lang="ru-RU" sz="12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166" y="815682"/>
            <a:ext cx="4854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C2132"/>
                </a:solidFill>
                <a:cs typeface="Baseliant" pitchFamily="50" charset="0"/>
              </a:rPr>
              <a:t>ЖУРНАЛ ДЛЯ</a:t>
            </a:r>
            <a:br>
              <a:rPr lang="ru-RU" sz="2200" b="1" dirty="0" smtClean="0">
                <a:solidFill>
                  <a:srgbClr val="CC2132"/>
                </a:solidFill>
                <a:cs typeface="Baseliant" pitchFamily="50" charset="0"/>
              </a:rPr>
            </a:br>
            <a:r>
              <a:rPr lang="ru-RU" sz="2200" b="1" dirty="0" smtClean="0">
                <a:solidFill>
                  <a:srgbClr val="CC2132"/>
                </a:solidFill>
                <a:cs typeface="Baseliant" pitchFamily="50" charset="0"/>
              </a:rPr>
              <a:t>ВСЕЙ СЕМЬИ</a:t>
            </a:r>
            <a:endParaRPr lang="ru-RU" sz="2200" b="1" dirty="0">
              <a:solidFill>
                <a:srgbClr val="CC2132"/>
              </a:solidFill>
              <a:cs typeface="Baseliant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000" y="2829585"/>
            <a:ext cx="16868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МОДНЫЕ ТЕНДЕНЦИИ</a:t>
            </a:r>
            <a:endParaRPr lang="ru-RU" sz="12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000" y="2325529"/>
            <a:ext cx="17742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АКТУАЛЬНЫЕ НОВОСТИ</a:t>
            </a:r>
            <a:endParaRPr lang="ru-RU" sz="12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000" y="3333641"/>
            <a:ext cx="1541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ПОЛЕЗНЫЕ СОВЕТЫ</a:t>
            </a:r>
            <a:endParaRPr lang="ru-RU" sz="12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000" y="3837697"/>
            <a:ext cx="212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ВСЕ О КРАСОТЕ И ЗДОРОВЬЕ</a:t>
            </a:r>
            <a:endParaRPr lang="ru-RU" sz="12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4371950"/>
            <a:ext cx="1231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latin typeface="Franklin Gothic Book" panose="020B0503020102020204" pitchFamily="34" charset="0"/>
                <a:cs typeface="Baseliant" pitchFamily="50" charset="0"/>
              </a:rPr>
              <a:t>ТВ-ПРОГРАММА</a:t>
            </a:r>
            <a:endParaRPr lang="ru-RU" sz="1200" dirty="0">
              <a:latin typeface="Franklin Gothic Book" panose="020B0503020102020204" pitchFamily="34" charset="0"/>
              <a:cs typeface="Baselian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94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9865</TotalTime>
  <Words>554</Words>
  <Application>Microsoft Office PowerPoint</Application>
  <PresentationFormat>Экран (16:9)</PresentationFormat>
  <Paragraphs>186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Обложка</dc:title>
  <dc:creator>Grishina Olga</dc:creator>
  <cp:lastModifiedBy>ekozhenova</cp:lastModifiedBy>
  <cp:revision>199</cp:revision>
  <dcterms:created xsi:type="dcterms:W3CDTF">2019-04-15T11:04:54Z</dcterms:created>
  <dcterms:modified xsi:type="dcterms:W3CDTF">2021-03-23T12:23:22Z</dcterms:modified>
</cp:coreProperties>
</file>